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8" r:id="rId4"/>
    <p:sldMasterId id="2147483722" r:id="rId5"/>
    <p:sldMasterId id="2147483734" r:id="rId6"/>
    <p:sldMasterId id="2147483746" r:id="rId7"/>
    <p:sldMasterId id="2147483758" r:id="rId8"/>
  </p:sldMasterIdLst>
  <p:notesMasterIdLst>
    <p:notesMasterId r:id="rId43"/>
  </p:notesMasterIdLst>
  <p:sldIdLst>
    <p:sldId id="353" r:id="rId9"/>
    <p:sldId id="362" r:id="rId10"/>
    <p:sldId id="341" r:id="rId11"/>
    <p:sldId id="365" r:id="rId12"/>
    <p:sldId id="366" r:id="rId13"/>
    <p:sldId id="367" r:id="rId14"/>
    <p:sldId id="368" r:id="rId15"/>
    <p:sldId id="392" r:id="rId16"/>
    <p:sldId id="393" r:id="rId17"/>
    <p:sldId id="369" r:id="rId18"/>
    <p:sldId id="355" r:id="rId19"/>
    <p:sldId id="377" r:id="rId20"/>
    <p:sldId id="294" r:id="rId21"/>
    <p:sldId id="278" r:id="rId22"/>
    <p:sldId id="279" r:id="rId23"/>
    <p:sldId id="380" r:id="rId24"/>
    <p:sldId id="325" r:id="rId25"/>
    <p:sldId id="292" r:id="rId26"/>
    <p:sldId id="372" r:id="rId27"/>
    <p:sldId id="332" r:id="rId28"/>
    <p:sldId id="383" r:id="rId29"/>
    <p:sldId id="378" r:id="rId30"/>
    <p:sldId id="280" r:id="rId31"/>
    <p:sldId id="394" r:id="rId32"/>
    <p:sldId id="297" r:id="rId33"/>
    <p:sldId id="331" r:id="rId34"/>
    <p:sldId id="343" r:id="rId35"/>
    <p:sldId id="344" r:id="rId36"/>
    <p:sldId id="340" r:id="rId37"/>
    <p:sldId id="391" r:id="rId38"/>
    <p:sldId id="328" r:id="rId39"/>
    <p:sldId id="352" r:id="rId40"/>
    <p:sldId id="347" r:id="rId41"/>
    <p:sldId id="32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810" y="-3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0" Type="http://schemas.openxmlformats.org/officeDocument/2006/relationships/slide" Target="slides/slide12.xml"/><Relationship Id="rId41" Type="http://schemas.openxmlformats.org/officeDocument/2006/relationships/slide" Target="slides/slide33.xml"/></Relationships>
</file>

<file path=ppt/diagrams/_rels/data2.xml.rels><?xml version="1.0" encoding="UTF-8" standalone="yes"?>
<Relationships xmlns="http://schemas.openxmlformats.org/package/2006/relationships"><Relationship Id="rId3" Type="http://schemas.openxmlformats.org/officeDocument/2006/relationships/hyperlink" Target="http://www.rospotrebnadzor.ru/" TargetMode="External"/><Relationship Id="rId2" Type="http://schemas.openxmlformats.org/officeDocument/2006/relationships/hyperlink" Target="http://www.asv.org.ru/" TargetMode="External"/><Relationship Id="rId1" Type="http://schemas.openxmlformats.org/officeDocument/2006/relationships/hyperlink" Target="http://www.finombudsman.ru/" TargetMode="External"/><Relationship Id="rId5" Type="http://schemas.openxmlformats.org/officeDocument/2006/relationships/hyperlink" Target="http://www.cbr.ru/" TargetMode="External"/><Relationship Id="rId4" Type="http://schemas.openxmlformats.org/officeDocument/2006/relationships/hyperlink" Target="http://www.fssprus.ru/"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www.finombudsman.ru/" TargetMode="External"/><Relationship Id="rId2" Type="http://schemas.openxmlformats.org/officeDocument/2006/relationships/hyperlink" Target="http://www.asv.org.ru/" TargetMode="External"/><Relationship Id="rId1" Type="http://schemas.openxmlformats.org/officeDocument/2006/relationships/hyperlink" Target="http://www.rospotrebnadzor.ru/" TargetMode="External"/><Relationship Id="rId5" Type="http://schemas.openxmlformats.org/officeDocument/2006/relationships/hyperlink" Target="http://www.cbr.ru/" TargetMode="External"/><Relationship Id="rId4" Type="http://schemas.openxmlformats.org/officeDocument/2006/relationships/hyperlink" Target="http://www.fssprus.r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1B3E0-EE5D-4CD9-9A25-7F9E569B62D7}" type="doc">
      <dgm:prSet loTypeId="urn:microsoft.com/office/officeart/2005/8/layout/process2" loCatId="process" qsTypeId="urn:microsoft.com/office/officeart/2005/8/quickstyle/simple1" qsCatId="simple" csTypeId="urn:microsoft.com/office/officeart/2005/8/colors/accent1_2" csCatId="accent1" phldr="1"/>
      <dgm:spPr/>
    </dgm:pt>
    <dgm:pt modelId="{28EB8244-58BD-436E-9D0F-BF5BB516CF59}">
      <dgm:prSet phldrT="[Текст]">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r>
            <a:rPr lang="ru-RU" dirty="0" smtClean="0">
              <a:latin typeface="PragmaticaC" pitchFamily="50" charset="0"/>
            </a:rPr>
            <a:t>Шаг 1. Обратиться в финансовую организацию  </a:t>
          </a:r>
          <a:endParaRPr lang="ru-RU" dirty="0">
            <a:latin typeface="PragmaticaC" pitchFamily="50" charset="0"/>
          </a:endParaRPr>
        </a:p>
      </dgm:t>
    </dgm:pt>
    <dgm:pt modelId="{08BA853D-82DE-44A2-B3AB-C1B17E2DE731}" type="parTrans" cxnId="{E86C29B8-202C-43C0-8F7B-0B81AC20B422}">
      <dgm:prSet/>
      <dgm:spPr/>
      <dgm:t>
        <a:bodyPr/>
        <a:lstStyle/>
        <a:p>
          <a:endParaRPr lang="ru-RU"/>
        </a:p>
      </dgm:t>
    </dgm:pt>
    <dgm:pt modelId="{5C6C7E7F-5D15-4B2D-9A24-ED06A1040563}" type="sibTrans" cxnId="{E86C29B8-202C-43C0-8F7B-0B81AC20B422}">
      <dgm:prSet>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endParaRPr lang="ru-RU"/>
        </a:p>
      </dgm:t>
    </dgm:pt>
    <dgm:pt modelId="{152011FD-B26F-4129-9BE3-1657F98C70F2}">
      <dgm:prSet phldrT="[Текст]">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r>
            <a:rPr lang="ru-RU" dirty="0" smtClean="0">
              <a:latin typeface="PragmaticaC" pitchFamily="50" charset="0"/>
            </a:rPr>
            <a:t>Шаг 2. Обратиться в надзорные органы</a:t>
          </a:r>
          <a:endParaRPr lang="ru-RU" dirty="0">
            <a:latin typeface="PragmaticaC" pitchFamily="50" charset="0"/>
          </a:endParaRPr>
        </a:p>
      </dgm:t>
    </dgm:pt>
    <dgm:pt modelId="{1BF2ED18-D9AF-4B3E-8EA8-A3EEB504661B}" type="parTrans" cxnId="{A86AF739-46BD-4972-B395-E7C261A322F9}">
      <dgm:prSet/>
      <dgm:spPr/>
      <dgm:t>
        <a:bodyPr/>
        <a:lstStyle/>
        <a:p>
          <a:endParaRPr lang="ru-RU"/>
        </a:p>
      </dgm:t>
    </dgm:pt>
    <dgm:pt modelId="{380BC0D4-B207-4709-805C-6B3329F7FD41}" type="sibTrans" cxnId="{A86AF739-46BD-4972-B395-E7C261A322F9}">
      <dgm:prSet>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endParaRPr lang="ru-RU"/>
        </a:p>
      </dgm:t>
    </dgm:pt>
    <dgm:pt modelId="{0DB41B4C-5BF2-4EB1-918C-91B85D552EE9}">
      <dgm:prSet>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r>
            <a:rPr lang="ru-RU" dirty="0" smtClean="0">
              <a:latin typeface="PragmaticaC" pitchFamily="50" charset="0"/>
            </a:rPr>
            <a:t>Шаг 3. Обратиться в суд </a:t>
          </a:r>
          <a:endParaRPr lang="ru-RU" dirty="0">
            <a:latin typeface="PragmaticaC" pitchFamily="50" charset="0"/>
          </a:endParaRPr>
        </a:p>
      </dgm:t>
    </dgm:pt>
    <dgm:pt modelId="{8761E81E-71BC-472A-B562-55D795F2F08E}" type="parTrans" cxnId="{2DF5A7D7-27DC-43F6-9782-6432F708F94B}">
      <dgm:prSet/>
      <dgm:spPr/>
      <dgm:t>
        <a:bodyPr/>
        <a:lstStyle/>
        <a:p>
          <a:endParaRPr lang="ru-RU"/>
        </a:p>
      </dgm:t>
    </dgm:pt>
    <dgm:pt modelId="{3F80C435-D725-48B8-BD38-9DC1E427116C}" type="sibTrans" cxnId="{2DF5A7D7-27DC-43F6-9782-6432F708F94B}">
      <dgm:prSet/>
      <dgm:spPr/>
      <dgm:t>
        <a:bodyPr/>
        <a:lstStyle/>
        <a:p>
          <a:endParaRPr lang="ru-RU"/>
        </a:p>
      </dgm:t>
    </dgm:pt>
    <dgm:pt modelId="{25C8DD0B-5E3E-41CC-B45C-2F5ECE726D8D}" type="pres">
      <dgm:prSet presAssocID="{A6E1B3E0-EE5D-4CD9-9A25-7F9E569B62D7}" presName="linearFlow" presStyleCnt="0">
        <dgm:presLayoutVars>
          <dgm:resizeHandles val="exact"/>
        </dgm:presLayoutVars>
      </dgm:prSet>
      <dgm:spPr/>
    </dgm:pt>
    <dgm:pt modelId="{3E0F4AB7-E0F6-420A-83E8-8C0D1E8EF830}" type="pres">
      <dgm:prSet presAssocID="{28EB8244-58BD-436E-9D0F-BF5BB516CF59}" presName="node" presStyleLbl="node1" presStyleIdx="0" presStyleCnt="3">
        <dgm:presLayoutVars>
          <dgm:bulletEnabled val="1"/>
        </dgm:presLayoutVars>
      </dgm:prSet>
      <dgm:spPr/>
      <dgm:t>
        <a:bodyPr/>
        <a:lstStyle/>
        <a:p>
          <a:endParaRPr lang="ru-RU"/>
        </a:p>
      </dgm:t>
    </dgm:pt>
    <dgm:pt modelId="{B0D81A30-0715-4C59-ABE1-455C28BDC5F3}" type="pres">
      <dgm:prSet presAssocID="{5C6C7E7F-5D15-4B2D-9A24-ED06A1040563}" presName="sibTrans" presStyleLbl="sibTrans2D1" presStyleIdx="0" presStyleCnt="2"/>
      <dgm:spPr/>
      <dgm:t>
        <a:bodyPr/>
        <a:lstStyle/>
        <a:p>
          <a:endParaRPr lang="ru-RU"/>
        </a:p>
      </dgm:t>
    </dgm:pt>
    <dgm:pt modelId="{65D40E96-BA2B-4B39-87B7-4934F9B57BAB}" type="pres">
      <dgm:prSet presAssocID="{5C6C7E7F-5D15-4B2D-9A24-ED06A1040563}" presName="connectorText" presStyleLbl="sibTrans2D1" presStyleIdx="0" presStyleCnt="2"/>
      <dgm:spPr/>
      <dgm:t>
        <a:bodyPr/>
        <a:lstStyle/>
        <a:p>
          <a:endParaRPr lang="ru-RU"/>
        </a:p>
      </dgm:t>
    </dgm:pt>
    <dgm:pt modelId="{BE123CFD-D39D-4E2A-B67B-AE46FF3165C2}" type="pres">
      <dgm:prSet presAssocID="{152011FD-B26F-4129-9BE3-1657F98C70F2}" presName="node" presStyleLbl="node1" presStyleIdx="1" presStyleCnt="3">
        <dgm:presLayoutVars>
          <dgm:bulletEnabled val="1"/>
        </dgm:presLayoutVars>
      </dgm:prSet>
      <dgm:spPr/>
      <dgm:t>
        <a:bodyPr/>
        <a:lstStyle/>
        <a:p>
          <a:endParaRPr lang="ru-RU"/>
        </a:p>
      </dgm:t>
    </dgm:pt>
    <dgm:pt modelId="{5B48528C-E84F-49FE-8000-60662830D7D6}" type="pres">
      <dgm:prSet presAssocID="{380BC0D4-B207-4709-805C-6B3329F7FD41}" presName="sibTrans" presStyleLbl="sibTrans2D1" presStyleIdx="1" presStyleCnt="2"/>
      <dgm:spPr/>
      <dgm:t>
        <a:bodyPr/>
        <a:lstStyle/>
        <a:p>
          <a:endParaRPr lang="ru-RU"/>
        </a:p>
      </dgm:t>
    </dgm:pt>
    <dgm:pt modelId="{AE105429-614A-4892-BD51-83B74E4F1CBB}" type="pres">
      <dgm:prSet presAssocID="{380BC0D4-B207-4709-805C-6B3329F7FD41}" presName="connectorText" presStyleLbl="sibTrans2D1" presStyleIdx="1" presStyleCnt="2"/>
      <dgm:spPr/>
      <dgm:t>
        <a:bodyPr/>
        <a:lstStyle/>
        <a:p>
          <a:endParaRPr lang="ru-RU"/>
        </a:p>
      </dgm:t>
    </dgm:pt>
    <dgm:pt modelId="{0C471F3A-E2AD-4202-91D1-53DB5E5D8339}" type="pres">
      <dgm:prSet presAssocID="{0DB41B4C-5BF2-4EB1-918C-91B85D552EE9}" presName="node" presStyleLbl="node1" presStyleIdx="2" presStyleCnt="3">
        <dgm:presLayoutVars>
          <dgm:bulletEnabled val="1"/>
        </dgm:presLayoutVars>
      </dgm:prSet>
      <dgm:spPr/>
      <dgm:t>
        <a:bodyPr/>
        <a:lstStyle/>
        <a:p>
          <a:endParaRPr lang="ru-RU"/>
        </a:p>
      </dgm:t>
    </dgm:pt>
  </dgm:ptLst>
  <dgm:cxnLst>
    <dgm:cxn modelId="{52038C4A-61D2-423F-A820-C2E9785F0182}" type="presOf" srcId="{28EB8244-58BD-436E-9D0F-BF5BB516CF59}" destId="{3E0F4AB7-E0F6-420A-83E8-8C0D1E8EF830}" srcOrd="0" destOrd="0" presId="urn:microsoft.com/office/officeart/2005/8/layout/process2"/>
    <dgm:cxn modelId="{E86C29B8-202C-43C0-8F7B-0B81AC20B422}" srcId="{A6E1B3E0-EE5D-4CD9-9A25-7F9E569B62D7}" destId="{28EB8244-58BD-436E-9D0F-BF5BB516CF59}" srcOrd="0" destOrd="0" parTransId="{08BA853D-82DE-44A2-B3AB-C1B17E2DE731}" sibTransId="{5C6C7E7F-5D15-4B2D-9A24-ED06A1040563}"/>
    <dgm:cxn modelId="{D93329FB-742D-4E95-8003-9418896F594F}" type="presOf" srcId="{5C6C7E7F-5D15-4B2D-9A24-ED06A1040563}" destId="{65D40E96-BA2B-4B39-87B7-4934F9B57BAB}" srcOrd="1" destOrd="0" presId="urn:microsoft.com/office/officeart/2005/8/layout/process2"/>
    <dgm:cxn modelId="{BB071ED6-1B3D-45C3-82E5-025227DFC952}" type="presOf" srcId="{5C6C7E7F-5D15-4B2D-9A24-ED06A1040563}" destId="{B0D81A30-0715-4C59-ABE1-455C28BDC5F3}" srcOrd="0" destOrd="0" presId="urn:microsoft.com/office/officeart/2005/8/layout/process2"/>
    <dgm:cxn modelId="{FB98C1AB-9A4D-45E3-A3C1-10E38457CB6F}" type="presOf" srcId="{380BC0D4-B207-4709-805C-6B3329F7FD41}" destId="{AE105429-614A-4892-BD51-83B74E4F1CBB}" srcOrd="1" destOrd="0" presId="urn:microsoft.com/office/officeart/2005/8/layout/process2"/>
    <dgm:cxn modelId="{A86AF739-46BD-4972-B395-E7C261A322F9}" srcId="{A6E1B3E0-EE5D-4CD9-9A25-7F9E569B62D7}" destId="{152011FD-B26F-4129-9BE3-1657F98C70F2}" srcOrd="1" destOrd="0" parTransId="{1BF2ED18-D9AF-4B3E-8EA8-A3EEB504661B}" sibTransId="{380BC0D4-B207-4709-805C-6B3329F7FD41}"/>
    <dgm:cxn modelId="{2DF5A7D7-27DC-43F6-9782-6432F708F94B}" srcId="{A6E1B3E0-EE5D-4CD9-9A25-7F9E569B62D7}" destId="{0DB41B4C-5BF2-4EB1-918C-91B85D552EE9}" srcOrd="2" destOrd="0" parTransId="{8761E81E-71BC-472A-B562-55D795F2F08E}" sibTransId="{3F80C435-D725-48B8-BD38-9DC1E427116C}"/>
    <dgm:cxn modelId="{EEB708B9-A798-4E97-A7BF-2D14956D09F8}" type="presOf" srcId="{380BC0D4-B207-4709-805C-6B3329F7FD41}" destId="{5B48528C-E84F-49FE-8000-60662830D7D6}" srcOrd="0" destOrd="0" presId="urn:microsoft.com/office/officeart/2005/8/layout/process2"/>
    <dgm:cxn modelId="{554B7125-98C3-4664-A9BE-BCDC17821386}" type="presOf" srcId="{A6E1B3E0-EE5D-4CD9-9A25-7F9E569B62D7}" destId="{25C8DD0B-5E3E-41CC-B45C-2F5ECE726D8D}" srcOrd="0" destOrd="0" presId="urn:microsoft.com/office/officeart/2005/8/layout/process2"/>
    <dgm:cxn modelId="{2D8572DB-B187-4E2C-81B6-2B40B9F58B64}" type="presOf" srcId="{152011FD-B26F-4129-9BE3-1657F98C70F2}" destId="{BE123CFD-D39D-4E2A-B67B-AE46FF3165C2}" srcOrd="0" destOrd="0" presId="urn:microsoft.com/office/officeart/2005/8/layout/process2"/>
    <dgm:cxn modelId="{8CDEDE1A-E049-48FF-9269-772A223CE807}" type="presOf" srcId="{0DB41B4C-5BF2-4EB1-918C-91B85D552EE9}" destId="{0C471F3A-E2AD-4202-91D1-53DB5E5D8339}" srcOrd="0" destOrd="0" presId="urn:microsoft.com/office/officeart/2005/8/layout/process2"/>
    <dgm:cxn modelId="{FA53ED27-1F96-400C-BB86-E21111B30857}" type="presParOf" srcId="{25C8DD0B-5E3E-41CC-B45C-2F5ECE726D8D}" destId="{3E0F4AB7-E0F6-420A-83E8-8C0D1E8EF830}" srcOrd="0" destOrd="0" presId="urn:microsoft.com/office/officeart/2005/8/layout/process2"/>
    <dgm:cxn modelId="{3048369D-3D7E-4C89-A5AD-50095506C49C}" type="presParOf" srcId="{25C8DD0B-5E3E-41CC-B45C-2F5ECE726D8D}" destId="{B0D81A30-0715-4C59-ABE1-455C28BDC5F3}" srcOrd="1" destOrd="0" presId="urn:microsoft.com/office/officeart/2005/8/layout/process2"/>
    <dgm:cxn modelId="{93EC473B-45E9-41E4-82B8-700984875D10}" type="presParOf" srcId="{B0D81A30-0715-4C59-ABE1-455C28BDC5F3}" destId="{65D40E96-BA2B-4B39-87B7-4934F9B57BAB}" srcOrd="0" destOrd="0" presId="urn:microsoft.com/office/officeart/2005/8/layout/process2"/>
    <dgm:cxn modelId="{504471D6-D4CE-4EFE-9CF4-D480445EC424}" type="presParOf" srcId="{25C8DD0B-5E3E-41CC-B45C-2F5ECE726D8D}" destId="{BE123CFD-D39D-4E2A-B67B-AE46FF3165C2}" srcOrd="2" destOrd="0" presId="urn:microsoft.com/office/officeart/2005/8/layout/process2"/>
    <dgm:cxn modelId="{E73C3466-0B4C-4983-A419-EB4568FB14F3}" type="presParOf" srcId="{25C8DD0B-5E3E-41CC-B45C-2F5ECE726D8D}" destId="{5B48528C-E84F-49FE-8000-60662830D7D6}" srcOrd="3" destOrd="0" presId="urn:microsoft.com/office/officeart/2005/8/layout/process2"/>
    <dgm:cxn modelId="{79306EAF-8F28-47D3-ABFE-83BBE7E5834E}" type="presParOf" srcId="{5B48528C-E84F-49FE-8000-60662830D7D6}" destId="{AE105429-614A-4892-BD51-83B74E4F1CBB}" srcOrd="0" destOrd="0" presId="urn:microsoft.com/office/officeart/2005/8/layout/process2"/>
    <dgm:cxn modelId="{D20CA796-217A-4466-ABA5-E7B608003CCA}" type="presParOf" srcId="{25C8DD0B-5E3E-41CC-B45C-2F5ECE726D8D}" destId="{0C471F3A-E2AD-4202-91D1-53DB5E5D8339}"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A1AEB6-FC07-4427-872D-F71060D9869E}" type="doc">
      <dgm:prSet loTypeId="urn:microsoft.com/office/officeart/2005/8/layout/default#6" loCatId="list" qsTypeId="urn:microsoft.com/office/officeart/2005/8/quickstyle/simple1" qsCatId="simple" csTypeId="urn:microsoft.com/office/officeart/2005/8/colors/accent1_2" csCatId="accent1" phldr="1"/>
      <dgm:spPr/>
      <dgm:t>
        <a:bodyPr/>
        <a:lstStyle/>
        <a:p>
          <a:endParaRPr lang="ru-RU"/>
        </a:p>
      </dgm:t>
    </dgm:pt>
    <dgm:pt modelId="{BF7ACC52-EDCA-42AD-85BD-F7D4DDFDC5BB}">
      <dgm:prSet phldrT="[Текст]"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400" b="1" dirty="0" err="1" smtClean="0">
              <a:latin typeface="PragmaticaC" pitchFamily="50" charset="0"/>
            </a:rPr>
            <a:t>Роспотребнадзор</a:t>
          </a:r>
          <a:r>
            <a:rPr lang="ru-RU" sz="1400" b="1" dirty="0" smtClean="0">
              <a:latin typeface="PragmaticaC" pitchFamily="50" charset="0"/>
            </a:rPr>
            <a:t> </a:t>
          </a:r>
          <a:endParaRPr lang="ru-RU" sz="1400" b="1" dirty="0">
            <a:latin typeface="PragmaticaC" pitchFamily="50" charset="0"/>
          </a:endParaRPr>
        </a:p>
      </dgm:t>
    </dgm:pt>
    <dgm:pt modelId="{8C573AB2-9F8C-4BCA-96E9-02B837103836}" type="parTrans" cxnId="{7AC76741-0C66-4DEC-AB8E-72DAABFF3FF4}">
      <dgm:prSet/>
      <dgm:spPr/>
      <dgm:t>
        <a:bodyPr/>
        <a:lstStyle/>
        <a:p>
          <a:endParaRPr lang="ru-RU"/>
        </a:p>
      </dgm:t>
    </dgm:pt>
    <dgm:pt modelId="{7CED96D3-661D-4B92-AEE9-71A6B2FEC0BB}" type="sibTrans" cxnId="{7AC76741-0C66-4DEC-AB8E-72DAABFF3FF4}">
      <dgm:prSet/>
      <dgm:spPr/>
      <dgm:t>
        <a:bodyPr/>
        <a:lstStyle/>
        <a:p>
          <a:endParaRPr lang="ru-RU"/>
        </a:p>
      </dgm:t>
    </dgm:pt>
    <dgm:pt modelId="{7FB9A0A0-C56E-4F23-9982-71597D50BC98}">
      <dgm:prSet phldrT="[Текст]" custT="1"/>
      <dgm:spPr/>
      <dgm:t>
        <a:bodyPr/>
        <a:lstStyle/>
        <a:p>
          <a:r>
            <a:rPr lang="ru-RU" sz="1400" dirty="0" smtClean="0">
              <a:latin typeface="PragmaticaC" pitchFamily="50" charset="0"/>
            </a:rPr>
            <a:t>в области защиты прав потребителей банковских и страховых услуг и защиты персональных данных</a:t>
          </a:r>
          <a:endParaRPr lang="ru-RU" sz="1400" dirty="0">
            <a:latin typeface="PragmaticaC" pitchFamily="50" charset="0"/>
          </a:endParaRPr>
        </a:p>
      </dgm:t>
    </dgm:pt>
    <dgm:pt modelId="{B9436FE9-44C2-4293-8101-5F84B6F231EB}" type="parTrans" cxnId="{DD1AA4E2-CD55-41BA-B993-2C20932CD73F}">
      <dgm:prSet/>
      <dgm:spPr/>
      <dgm:t>
        <a:bodyPr/>
        <a:lstStyle/>
        <a:p>
          <a:endParaRPr lang="ru-RU"/>
        </a:p>
      </dgm:t>
    </dgm:pt>
    <dgm:pt modelId="{9B903901-3390-4D89-BCCB-CF93F9572E40}" type="sibTrans" cxnId="{DD1AA4E2-CD55-41BA-B993-2C20932CD73F}">
      <dgm:prSet/>
      <dgm:spPr/>
      <dgm:t>
        <a:bodyPr/>
        <a:lstStyle/>
        <a:p>
          <a:endParaRPr lang="ru-RU"/>
        </a:p>
      </dgm:t>
    </dgm:pt>
    <dgm:pt modelId="{BAF85232-9822-42F1-81F8-78A8268FCCFA}">
      <dgm:prSet phldrT="[Текст]"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400" b="1" dirty="0" smtClean="0">
              <a:latin typeface="PragmaticaC" pitchFamily="50" charset="0"/>
            </a:rPr>
            <a:t>АСВ</a:t>
          </a:r>
          <a:endParaRPr lang="ru-RU" sz="1400" b="1" dirty="0">
            <a:latin typeface="PragmaticaC" pitchFamily="50" charset="0"/>
          </a:endParaRPr>
        </a:p>
      </dgm:t>
    </dgm:pt>
    <dgm:pt modelId="{57C7BB24-5270-4969-A7ED-5494ECE3FEDD}" type="parTrans" cxnId="{FF0FB1C3-E8ED-4EEC-A406-14EB57CA83E4}">
      <dgm:prSet/>
      <dgm:spPr/>
      <dgm:t>
        <a:bodyPr/>
        <a:lstStyle/>
        <a:p>
          <a:endParaRPr lang="ru-RU"/>
        </a:p>
      </dgm:t>
    </dgm:pt>
    <dgm:pt modelId="{0BEFF6D1-0C25-41A0-A17B-2620BFA402F3}" type="sibTrans" cxnId="{FF0FB1C3-E8ED-4EEC-A406-14EB57CA83E4}">
      <dgm:prSet/>
      <dgm:spPr/>
      <dgm:t>
        <a:bodyPr/>
        <a:lstStyle/>
        <a:p>
          <a:endParaRPr lang="ru-RU"/>
        </a:p>
      </dgm:t>
    </dgm:pt>
    <dgm:pt modelId="{2F5A3013-6D62-4063-B62B-A80E5DA331D7}">
      <dgm:prSet phldrT="[Текст]"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400" b="1" dirty="0" smtClean="0">
              <a:latin typeface="PragmaticaC" pitchFamily="50" charset="0"/>
            </a:rPr>
            <a:t>Финансовый уполномоченный</a:t>
          </a:r>
          <a:endParaRPr lang="ru-RU" sz="1400" b="1" dirty="0">
            <a:latin typeface="PragmaticaC" pitchFamily="50" charset="0"/>
          </a:endParaRPr>
        </a:p>
      </dgm:t>
    </dgm:pt>
    <dgm:pt modelId="{00BBB4CE-43FE-41FF-824D-43EE17B27A93}" type="parTrans" cxnId="{10B7D455-876A-4EA8-8B5C-604970736665}">
      <dgm:prSet/>
      <dgm:spPr/>
      <dgm:t>
        <a:bodyPr/>
        <a:lstStyle/>
        <a:p>
          <a:endParaRPr lang="ru-RU"/>
        </a:p>
      </dgm:t>
    </dgm:pt>
    <dgm:pt modelId="{A59DD87F-5515-49CC-8610-4C6C3FB2D4B9}" type="sibTrans" cxnId="{10B7D455-876A-4EA8-8B5C-604970736665}">
      <dgm:prSet/>
      <dgm:spPr/>
      <dgm:t>
        <a:bodyPr/>
        <a:lstStyle/>
        <a:p>
          <a:endParaRPr lang="ru-RU"/>
        </a:p>
      </dgm:t>
    </dgm:pt>
    <dgm:pt modelId="{29158564-F3C6-4034-849B-6C585D20CACE}">
      <dgm:prSet phldrT="[Текст]" custT="1"/>
      <dgm:spPr/>
      <dgm:t>
        <a:bodyPr/>
        <a:lstStyle/>
        <a:p>
          <a:r>
            <a:rPr lang="en-US" sz="1400" dirty="0" smtClean="0">
              <a:latin typeface="PragmaticaC" pitchFamily="50" charset="0"/>
              <a:hlinkClick xmlns:r="http://schemas.openxmlformats.org/officeDocument/2006/relationships" r:id="rId1"/>
            </a:rPr>
            <a:t>www.finombudsman.ru</a:t>
          </a:r>
          <a:r>
            <a:rPr lang="ru-RU" sz="1400" dirty="0" smtClean="0">
              <a:latin typeface="PragmaticaC" pitchFamily="50" charset="0"/>
            </a:rPr>
            <a:t> </a:t>
          </a:r>
          <a:endParaRPr lang="ru-RU" sz="1400" dirty="0">
            <a:latin typeface="PragmaticaC" pitchFamily="50" charset="0"/>
          </a:endParaRPr>
        </a:p>
      </dgm:t>
    </dgm:pt>
    <dgm:pt modelId="{82521F36-7469-4C7A-A5DB-A4301E70F11A}" type="parTrans" cxnId="{6A96855A-3612-4326-B35D-BA36CB05E72E}">
      <dgm:prSet/>
      <dgm:spPr/>
      <dgm:t>
        <a:bodyPr/>
        <a:lstStyle/>
        <a:p>
          <a:endParaRPr lang="ru-RU"/>
        </a:p>
      </dgm:t>
    </dgm:pt>
    <dgm:pt modelId="{821E55EF-BA11-4D7C-A32A-BFC0D4118AFD}" type="sibTrans" cxnId="{6A96855A-3612-4326-B35D-BA36CB05E72E}">
      <dgm:prSet/>
      <dgm:spPr/>
      <dgm:t>
        <a:bodyPr/>
        <a:lstStyle/>
        <a:p>
          <a:endParaRPr lang="ru-RU"/>
        </a:p>
      </dgm:t>
    </dgm:pt>
    <dgm:pt modelId="{A1E99E38-A8FC-4817-9B0A-43F5D6737F85}">
      <dgm:prSet phldrT="[Текст]" custT="1"/>
      <dgm:spPr/>
      <dgm:t>
        <a:bodyPr/>
        <a:lstStyle/>
        <a:p>
          <a:r>
            <a:rPr lang="ru-RU" sz="1400" dirty="0" smtClean="0">
              <a:latin typeface="PragmaticaC" pitchFamily="50" charset="0"/>
            </a:rPr>
            <a:t>Уполномоченный по правам потребителей фин. услуг осуществляет досудебное урегулирование спора с фин. организациями. </a:t>
          </a:r>
          <a:endParaRPr lang="ru-RU" sz="1400" dirty="0">
            <a:latin typeface="PragmaticaC" pitchFamily="50" charset="0"/>
          </a:endParaRPr>
        </a:p>
      </dgm:t>
    </dgm:pt>
    <dgm:pt modelId="{2E843214-21F5-4501-82DB-C6445D345D6B}" type="parTrans" cxnId="{0E769DC2-102B-4796-9F8F-425BA26F9113}">
      <dgm:prSet/>
      <dgm:spPr/>
      <dgm:t>
        <a:bodyPr/>
        <a:lstStyle/>
        <a:p>
          <a:endParaRPr lang="ru-RU"/>
        </a:p>
      </dgm:t>
    </dgm:pt>
    <dgm:pt modelId="{6FC931EA-EB9D-47D5-AF92-D0D6B20282CE}" type="sibTrans" cxnId="{0E769DC2-102B-4796-9F8F-425BA26F9113}">
      <dgm:prSet/>
      <dgm:spPr/>
      <dgm:t>
        <a:bodyPr/>
        <a:lstStyle/>
        <a:p>
          <a:endParaRPr lang="ru-RU"/>
        </a:p>
      </dgm:t>
    </dgm:pt>
    <dgm:pt modelId="{6EBCBC17-A1C7-42D0-B170-6FBBEFC12449}">
      <dgm:prSet phldrT="[Текст]" custT="1"/>
      <dgm:spPr/>
      <dgm:t>
        <a:bodyPr/>
        <a:lstStyle/>
        <a:p>
          <a:r>
            <a:rPr lang="en-US" sz="1400" dirty="0" smtClean="0">
              <a:latin typeface="PragmaticaC" pitchFamily="50" charset="0"/>
              <a:hlinkClick xmlns:r="http://schemas.openxmlformats.org/officeDocument/2006/relationships" r:id="rId2"/>
            </a:rPr>
            <a:t>www.asv.org.ru</a:t>
          </a:r>
          <a:r>
            <a:rPr lang="ru-RU" sz="1400" dirty="0" smtClean="0">
              <a:latin typeface="PragmaticaC" pitchFamily="50" charset="0"/>
            </a:rPr>
            <a:t> </a:t>
          </a:r>
          <a:endParaRPr lang="ru-RU" sz="1400" dirty="0">
            <a:latin typeface="PragmaticaC" pitchFamily="50" charset="0"/>
          </a:endParaRPr>
        </a:p>
      </dgm:t>
    </dgm:pt>
    <dgm:pt modelId="{7A4B6315-6C04-4E02-B66D-166909E8D429}" type="parTrans" cxnId="{2274E505-FD15-4847-9DFA-2A83DB9A764B}">
      <dgm:prSet/>
      <dgm:spPr/>
      <dgm:t>
        <a:bodyPr/>
        <a:lstStyle/>
        <a:p>
          <a:endParaRPr lang="ru-RU"/>
        </a:p>
      </dgm:t>
    </dgm:pt>
    <dgm:pt modelId="{19A2216B-57E4-471E-AB4D-0B15DC7C82C9}" type="sibTrans" cxnId="{2274E505-FD15-4847-9DFA-2A83DB9A764B}">
      <dgm:prSet/>
      <dgm:spPr/>
      <dgm:t>
        <a:bodyPr/>
        <a:lstStyle/>
        <a:p>
          <a:endParaRPr lang="ru-RU"/>
        </a:p>
      </dgm:t>
    </dgm:pt>
    <dgm:pt modelId="{B39293F3-0FFE-4832-B353-4FCF14CA4D28}">
      <dgm:prSet phldrT="[Текст]" custT="1"/>
      <dgm:spPr/>
      <dgm:t>
        <a:bodyPr/>
        <a:lstStyle/>
        <a:p>
          <a:r>
            <a:rPr lang="ru-RU" sz="1400" dirty="0" smtClean="0">
              <a:latin typeface="PragmaticaC" pitchFamily="50" charset="0"/>
            </a:rPr>
            <a:t>Агентство по страхованию вкладов выплачивает страховые возмещения по вкладам</a:t>
          </a:r>
          <a:endParaRPr lang="ru-RU" sz="1400" dirty="0">
            <a:latin typeface="PragmaticaC" pitchFamily="50" charset="0"/>
          </a:endParaRPr>
        </a:p>
      </dgm:t>
    </dgm:pt>
    <dgm:pt modelId="{E4FDB684-965E-4C26-8A01-F07CC3890A13}" type="parTrans" cxnId="{8416B654-DA6C-43AE-8F1F-A57AE29DB756}">
      <dgm:prSet/>
      <dgm:spPr/>
      <dgm:t>
        <a:bodyPr/>
        <a:lstStyle/>
        <a:p>
          <a:endParaRPr lang="ru-RU"/>
        </a:p>
      </dgm:t>
    </dgm:pt>
    <dgm:pt modelId="{8E1B6068-17EA-43B8-B583-D46614375C76}" type="sibTrans" cxnId="{8416B654-DA6C-43AE-8F1F-A57AE29DB756}">
      <dgm:prSet/>
      <dgm:spPr/>
      <dgm:t>
        <a:bodyPr/>
        <a:lstStyle/>
        <a:p>
          <a:endParaRPr lang="ru-RU"/>
        </a:p>
      </dgm:t>
    </dgm:pt>
    <dgm:pt modelId="{7FD0507F-10F2-46FB-9DC4-203FB6096237}">
      <dgm:prSet phldrT="[Текст]" custT="1"/>
      <dgm:spPr/>
      <dgm:t>
        <a:bodyPr/>
        <a:lstStyle/>
        <a:p>
          <a:r>
            <a:rPr lang="en-US" sz="1400" dirty="0" smtClean="0">
              <a:latin typeface="PragmaticaC" pitchFamily="50" charset="0"/>
              <a:hlinkClick xmlns:r="http://schemas.openxmlformats.org/officeDocument/2006/relationships" r:id="rId3"/>
            </a:rPr>
            <a:t>www.rospotrebnadzor.ru</a:t>
          </a:r>
          <a:r>
            <a:rPr lang="ru-RU" sz="1400" dirty="0" smtClean="0">
              <a:latin typeface="PragmaticaC" pitchFamily="50" charset="0"/>
            </a:rPr>
            <a:t> </a:t>
          </a:r>
          <a:endParaRPr lang="ru-RU" sz="1400" dirty="0">
            <a:latin typeface="PragmaticaC" pitchFamily="50" charset="0"/>
          </a:endParaRPr>
        </a:p>
      </dgm:t>
    </dgm:pt>
    <dgm:pt modelId="{32D13EA4-3A85-4C2F-8BC3-C01A0AE1DA50}" type="parTrans" cxnId="{95B2F2B2-DB79-4B89-8D98-FC3B11391A4B}">
      <dgm:prSet/>
      <dgm:spPr/>
      <dgm:t>
        <a:bodyPr/>
        <a:lstStyle/>
        <a:p>
          <a:endParaRPr lang="ru-RU"/>
        </a:p>
      </dgm:t>
    </dgm:pt>
    <dgm:pt modelId="{EC296030-1206-42D3-9492-ED40BE32696F}" type="sibTrans" cxnId="{95B2F2B2-DB79-4B89-8D98-FC3B11391A4B}">
      <dgm:prSet/>
      <dgm:spPr/>
      <dgm:t>
        <a:bodyPr/>
        <a:lstStyle/>
        <a:p>
          <a:endParaRPr lang="ru-RU"/>
        </a:p>
      </dgm:t>
    </dgm:pt>
    <dgm:pt modelId="{034D9B68-3DF7-4C73-A511-8B5B98556E5E}">
      <dgm:prSet phldrT="[Текст]" custT="1"/>
      <dgm:spPr/>
      <dgm:t>
        <a:bodyPr/>
        <a:lstStyle/>
        <a:p>
          <a:r>
            <a:rPr lang="en-US" sz="1400" dirty="0" smtClean="0">
              <a:latin typeface="PragmaticaC" pitchFamily="50" charset="0"/>
              <a:hlinkClick xmlns:r="http://schemas.openxmlformats.org/officeDocument/2006/relationships" r:id="rId4"/>
            </a:rPr>
            <a:t>www.fssprus.ru</a:t>
          </a:r>
          <a:r>
            <a:rPr lang="ru-RU" sz="1400" dirty="0" smtClean="0">
              <a:latin typeface="PragmaticaC" pitchFamily="50" charset="0"/>
            </a:rPr>
            <a:t> </a:t>
          </a:r>
          <a:endParaRPr lang="ru-RU" sz="1400" dirty="0">
            <a:latin typeface="PragmaticaC" pitchFamily="50" charset="0"/>
          </a:endParaRPr>
        </a:p>
      </dgm:t>
    </dgm:pt>
    <dgm:pt modelId="{4C8F81EB-FE03-4612-92F2-38BBDE94D136}" type="parTrans" cxnId="{8D0E067C-C7D6-41FF-BE82-3DC7EED9BF9C}">
      <dgm:prSet/>
      <dgm:spPr/>
      <dgm:t>
        <a:bodyPr/>
        <a:lstStyle/>
        <a:p>
          <a:endParaRPr lang="ru-RU"/>
        </a:p>
      </dgm:t>
    </dgm:pt>
    <dgm:pt modelId="{9EB24D70-BF7A-4AC8-8C7E-DDA6732C2DB3}" type="sibTrans" cxnId="{8D0E067C-C7D6-41FF-BE82-3DC7EED9BF9C}">
      <dgm:prSet/>
      <dgm:spPr/>
      <dgm:t>
        <a:bodyPr/>
        <a:lstStyle/>
        <a:p>
          <a:endParaRPr lang="ru-RU"/>
        </a:p>
      </dgm:t>
    </dgm:pt>
    <dgm:pt modelId="{C0F311D2-FF9F-44A3-9112-95B52C538A51}">
      <dgm:prSet phldrT="[Текст]" custT="1"/>
      <dgm:spPr/>
      <dgm:t>
        <a:bodyPr/>
        <a:lstStyle/>
        <a:p>
          <a:r>
            <a:rPr lang="ru-RU" sz="1400" dirty="0" smtClean="0">
              <a:latin typeface="PragmaticaC" pitchFamily="50" charset="0"/>
            </a:rPr>
            <a:t>Федеральная служба судебных приставов России</a:t>
          </a:r>
          <a:r>
            <a:rPr lang="en-US" sz="1400" dirty="0" smtClean="0">
              <a:latin typeface="PragmaticaC" pitchFamily="50" charset="0"/>
            </a:rPr>
            <a:t> </a:t>
          </a:r>
          <a:r>
            <a:rPr lang="ru-RU" sz="1400" dirty="0" smtClean="0">
              <a:latin typeface="PragmaticaC" pitchFamily="50" charset="0"/>
            </a:rPr>
            <a:t>рассматривает жалобы на действия коллекторов.</a:t>
          </a:r>
          <a:endParaRPr lang="ru-RU" sz="1400" dirty="0">
            <a:latin typeface="PragmaticaC" pitchFamily="50" charset="0"/>
          </a:endParaRPr>
        </a:p>
      </dgm:t>
    </dgm:pt>
    <dgm:pt modelId="{070310EE-4072-48EA-8553-187B924BBECA}" type="parTrans" cxnId="{FEB98620-3FE1-430B-AB67-D68A00A18E66}">
      <dgm:prSet/>
      <dgm:spPr/>
      <dgm:t>
        <a:bodyPr/>
        <a:lstStyle/>
        <a:p>
          <a:endParaRPr lang="ru-RU"/>
        </a:p>
      </dgm:t>
    </dgm:pt>
    <dgm:pt modelId="{A1AF9B67-1134-4295-A531-6A18B5D82C52}" type="sibTrans" cxnId="{FEB98620-3FE1-430B-AB67-D68A00A18E66}">
      <dgm:prSet/>
      <dgm:spPr/>
      <dgm:t>
        <a:bodyPr/>
        <a:lstStyle/>
        <a:p>
          <a:endParaRPr lang="ru-RU"/>
        </a:p>
      </dgm:t>
    </dgm:pt>
    <dgm:pt modelId="{8A05E0B1-E0B0-4BE2-939C-CF8DF61DCA03}">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300" b="1" dirty="0" smtClean="0">
              <a:latin typeface="PragmaticaC" pitchFamily="50" charset="0"/>
            </a:rPr>
            <a:t>Полиция</a:t>
          </a:r>
          <a:endParaRPr lang="ru-RU" sz="1300" b="1" dirty="0">
            <a:latin typeface="PragmaticaC" pitchFamily="50" charset="0"/>
          </a:endParaRPr>
        </a:p>
      </dgm:t>
    </dgm:pt>
    <dgm:pt modelId="{07F3B08C-A62E-44BC-8E07-2855B13F65A0}" type="parTrans" cxnId="{88B2CC7C-4C4F-4327-BE37-98D3BC3E49AD}">
      <dgm:prSet/>
      <dgm:spPr/>
      <dgm:t>
        <a:bodyPr/>
        <a:lstStyle/>
        <a:p>
          <a:endParaRPr lang="ru-RU"/>
        </a:p>
      </dgm:t>
    </dgm:pt>
    <dgm:pt modelId="{7F4B83F6-707F-442F-9FA0-1C057801E753}" type="sibTrans" cxnId="{88B2CC7C-4C4F-4327-BE37-98D3BC3E49AD}">
      <dgm:prSet/>
      <dgm:spPr/>
      <dgm:t>
        <a:bodyPr/>
        <a:lstStyle/>
        <a:p>
          <a:endParaRPr lang="ru-RU"/>
        </a:p>
      </dgm:t>
    </dgm:pt>
    <dgm:pt modelId="{CA90D919-21A9-4562-8266-48165990D189}">
      <dgm:prSet custT="1"/>
      <dgm:spPr/>
      <dgm:t>
        <a:bodyPr/>
        <a:lstStyle/>
        <a:p>
          <a:r>
            <a:rPr lang="ru-RU" sz="1300" dirty="0" smtClean="0">
              <a:latin typeface="PragmaticaC" pitchFamily="50" charset="0"/>
            </a:rPr>
            <a:t>Рассматривает жалобы на противоправные действия сотрудников фин. организаций, деятельность нелегальных фин. организаций, коллекторов, случаи фин. мошенничества</a:t>
          </a:r>
          <a:endParaRPr lang="ru-RU" sz="1300" dirty="0">
            <a:latin typeface="PragmaticaC" pitchFamily="50" charset="0"/>
          </a:endParaRPr>
        </a:p>
      </dgm:t>
    </dgm:pt>
    <dgm:pt modelId="{B9CCCC25-45E1-4086-A241-29FD88C0CEAC}" type="parTrans" cxnId="{7F8FAEE5-F736-4BA4-833C-F81A658C46B8}">
      <dgm:prSet/>
      <dgm:spPr/>
      <dgm:t>
        <a:bodyPr/>
        <a:lstStyle/>
        <a:p>
          <a:endParaRPr lang="ru-RU"/>
        </a:p>
      </dgm:t>
    </dgm:pt>
    <dgm:pt modelId="{BF9BAD76-9F33-4423-9E36-930B7FF6A352}" type="sibTrans" cxnId="{7F8FAEE5-F736-4BA4-833C-F81A658C46B8}">
      <dgm:prSet/>
      <dgm:spPr/>
      <dgm:t>
        <a:bodyPr/>
        <a:lstStyle/>
        <a:p>
          <a:endParaRPr lang="ru-RU"/>
        </a:p>
      </dgm:t>
    </dgm:pt>
    <dgm:pt modelId="{D6357828-E495-461C-BE4F-768E865CD5ED}">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400" b="1" dirty="0" smtClean="0">
              <a:latin typeface="PragmaticaC" pitchFamily="50" charset="0"/>
            </a:rPr>
            <a:t>Прокуратура </a:t>
          </a:r>
          <a:endParaRPr lang="ru-RU" sz="1400" b="1" dirty="0">
            <a:latin typeface="PragmaticaC" pitchFamily="50" charset="0"/>
          </a:endParaRPr>
        </a:p>
      </dgm:t>
    </dgm:pt>
    <dgm:pt modelId="{84371060-4F96-4827-8427-16D76E943EF1}" type="parTrans" cxnId="{8CFEF187-6884-4248-8DDF-FB416F51DA5A}">
      <dgm:prSet/>
      <dgm:spPr/>
      <dgm:t>
        <a:bodyPr/>
        <a:lstStyle/>
        <a:p>
          <a:endParaRPr lang="ru-RU"/>
        </a:p>
      </dgm:t>
    </dgm:pt>
    <dgm:pt modelId="{B2857093-94E1-4D71-9CFD-3E24DD54C4EB}" type="sibTrans" cxnId="{8CFEF187-6884-4248-8DDF-FB416F51DA5A}">
      <dgm:prSet/>
      <dgm:spPr/>
      <dgm:t>
        <a:bodyPr/>
        <a:lstStyle/>
        <a:p>
          <a:endParaRPr lang="ru-RU"/>
        </a:p>
      </dgm:t>
    </dgm:pt>
    <dgm:pt modelId="{A076D991-06B7-4FB3-A571-280F175294C2}">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3000" b="1" kern="1200" dirty="0" smtClean="0">
              <a:solidFill>
                <a:schemeClr val="tx1">
                  <a:lumMod val="65000"/>
                  <a:lumOff val="35000"/>
                </a:schemeClr>
              </a:solidFill>
              <a:latin typeface="PragmaticaC" pitchFamily="50" charset="0"/>
              <a:ea typeface="+mj-ea"/>
              <a:cs typeface="+mj-cs"/>
            </a:rPr>
            <a:t>Банк России </a:t>
          </a:r>
          <a:r>
            <a:rPr lang="en-US" sz="1400" kern="1200" dirty="0" smtClean="0">
              <a:latin typeface="PragmaticaC" pitchFamily="50" charset="0"/>
              <a:hlinkClick xmlns:r="http://schemas.openxmlformats.org/officeDocument/2006/relationships" r:id="rId5"/>
            </a:rPr>
            <a:t>www.cbr.ru</a:t>
          </a:r>
          <a:r>
            <a:rPr lang="ru-RU" sz="1400" kern="1200" dirty="0" smtClean="0">
              <a:latin typeface="PragmaticaC" pitchFamily="50" charset="0"/>
            </a:rPr>
            <a:t> </a:t>
          </a:r>
          <a:r>
            <a:rPr lang="en-US" sz="1400" kern="1200" dirty="0" smtClean="0">
              <a:latin typeface="PragmaticaC" pitchFamily="50" charset="0"/>
            </a:rPr>
            <a:t> </a:t>
          </a:r>
          <a:r>
            <a:rPr lang="ru-RU" sz="1400" kern="1200" dirty="0" smtClean="0">
              <a:latin typeface="PragmaticaC" pitchFamily="50" charset="0"/>
            </a:rPr>
            <a:t> </a:t>
          </a:r>
          <a:r>
            <a:rPr lang="en-US" sz="1400" kern="1200" dirty="0" smtClean="0">
              <a:latin typeface="PragmaticaC" pitchFamily="50" charset="0"/>
            </a:rPr>
            <a:t> </a:t>
          </a:r>
          <a:endParaRPr lang="ru-RU" sz="3000" b="1" kern="1200" dirty="0">
            <a:solidFill>
              <a:schemeClr val="tx1">
                <a:lumMod val="65000"/>
                <a:lumOff val="35000"/>
              </a:schemeClr>
            </a:solidFill>
            <a:latin typeface="PragmaticaC" pitchFamily="50" charset="0"/>
            <a:ea typeface="+mj-ea"/>
            <a:cs typeface="+mj-cs"/>
          </a:endParaRPr>
        </a:p>
      </dgm:t>
    </dgm:pt>
    <dgm:pt modelId="{78952F1B-A935-4565-8E7A-10640246D75B}" type="parTrans" cxnId="{3D8C7613-5C64-4750-B7DE-DD59314A34A0}">
      <dgm:prSet/>
      <dgm:spPr/>
      <dgm:t>
        <a:bodyPr/>
        <a:lstStyle/>
        <a:p>
          <a:endParaRPr lang="ru-RU"/>
        </a:p>
      </dgm:t>
    </dgm:pt>
    <dgm:pt modelId="{9597DBAB-0EE5-437F-9EC8-8B5307AE48A1}" type="sibTrans" cxnId="{3D8C7613-5C64-4750-B7DE-DD59314A34A0}">
      <dgm:prSet/>
      <dgm:spPr/>
      <dgm:t>
        <a:bodyPr/>
        <a:lstStyle/>
        <a:p>
          <a:endParaRPr lang="ru-RU"/>
        </a:p>
      </dgm:t>
    </dgm:pt>
    <dgm:pt modelId="{4D61556E-01CC-4EA3-AAE9-A03BE76F0A3D}">
      <dgm:prSet custT="1"/>
      <dgm:spPr/>
      <dgm:t>
        <a:bodyPr/>
        <a:lstStyle/>
        <a:p>
          <a:r>
            <a:rPr lang="ru-RU" sz="1400" dirty="0" smtClean="0">
              <a:latin typeface="PragmaticaC" pitchFamily="50" charset="0"/>
            </a:rPr>
            <a:t>Рассматривает жалоба на действия (бездействия) надзорных органов при рассмотрении ими обращений</a:t>
          </a:r>
          <a:endParaRPr lang="ru-RU" sz="1400" dirty="0">
            <a:latin typeface="PragmaticaC" pitchFamily="50" charset="0"/>
          </a:endParaRPr>
        </a:p>
      </dgm:t>
    </dgm:pt>
    <dgm:pt modelId="{BC3BAF06-F117-4BA5-8BA3-5F325CA0FFB0}" type="parTrans" cxnId="{58F6B677-20AC-4D73-AC47-92A8D0DA1EE0}">
      <dgm:prSet/>
      <dgm:spPr/>
      <dgm:t>
        <a:bodyPr/>
        <a:lstStyle/>
        <a:p>
          <a:endParaRPr lang="ru-RU"/>
        </a:p>
      </dgm:t>
    </dgm:pt>
    <dgm:pt modelId="{C7A6BA4F-6E5C-41BC-9076-4D0A33B3DAAA}" type="sibTrans" cxnId="{58F6B677-20AC-4D73-AC47-92A8D0DA1EE0}">
      <dgm:prSet/>
      <dgm:spPr/>
      <dgm:t>
        <a:bodyPr/>
        <a:lstStyle/>
        <a:p>
          <a:endParaRPr lang="ru-RU"/>
        </a:p>
      </dgm:t>
    </dgm:pt>
    <dgm:pt modelId="{ABD6EF19-2737-491F-8720-9E6260FB144F}">
      <dgm:prSet phldrT="[Текст]" custT="1">
        <dgm:style>
          <a:lnRef idx="2">
            <a:schemeClr val="dk1"/>
          </a:lnRef>
          <a:fillRef idx="1">
            <a:schemeClr val="lt1"/>
          </a:fillRef>
          <a:effectRef idx="0">
            <a:schemeClr val="dk1"/>
          </a:effectRef>
          <a:fontRef idx="minor">
            <a:schemeClr val="dk1"/>
          </a:fontRef>
        </dgm:style>
      </dgm:prSet>
      <dgm:spPr>
        <a:ln>
          <a:solidFill>
            <a:schemeClr val="bg1">
              <a:lumMod val="75000"/>
            </a:schemeClr>
          </a:solidFill>
        </a:ln>
      </dgm:spPr>
      <dgm:t>
        <a:bodyPr/>
        <a:lstStyle/>
        <a:p>
          <a:r>
            <a:rPr lang="ru-RU" sz="1400" b="1" dirty="0" smtClean="0">
              <a:latin typeface="PragmaticaC" pitchFamily="50" charset="0"/>
            </a:rPr>
            <a:t>ФСПП России</a:t>
          </a:r>
          <a:endParaRPr lang="ru-RU" sz="1400" b="1" dirty="0">
            <a:latin typeface="PragmaticaC" pitchFamily="50" charset="0"/>
          </a:endParaRPr>
        </a:p>
      </dgm:t>
    </dgm:pt>
    <dgm:pt modelId="{A4693B60-D6DC-44AC-9226-FD3B22E343D5}" type="parTrans" cxnId="{5C25CD7E-07E0-412C-A427-1408818C77DC}">
      <dgm:prSet/>
      <dgm:spPr/>
      <dgm:t>
        <a:bodyPr/>
        <a:lstStyle/>
        <a:p>
          <a:endParaRPr lang="ru-RU"/>
        </a:p>
      </dgm:t>
    </dgm:pt>
    <dgm:pt modelId="{9A67F596-AFA2-4DD9-99AC-B5482F690885}" type="sibTrans" cxnId="{5C25CD7E-07E0-412C-A427-1408818C77DC}">
      <dgm:prSet/>
      <dgm:spPr/>
      <dgm:t>
        <a:bodyPr/>
        <a:lstStyle/>
        <a:p>
          <a:endParaRPr lang="ru-RU"/>
        </a:p>
      </dgm:t>
    </dgm:pt>
    <dgm:pt modelId="{1097014A-DB65-4918-9FCE-62FED12FEFDD}">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600" kern="1200" dirty="0" smtClean="0">
              <a:latin typeface="PragmaticaC" pitchFamily="50" charset="0"/>
            </a:rPr>
            <a:t>Осуществляет регулирование деятельности банков, страховых компаний и микрофинансовых организаций. </a:t>
          </a:r>
          <a:endParaRPr lang="ru-RU" sz="1600" kern="1200" dirty="0">
            <a:latin typeface="PragmaticaC" pitchFamily="50" charset="0"/>
          </a:endParaRPr>
        </a:p>
      </dgm:t>
    </dgm:pt>
    <dgm:pt modelId="{1EE962D1-3142-4119-B3CA-7764A3A74D19}" type="parTrans" cxnId="{3732DBAE-DD72-4288-83F9-A152E6A17E88}">
      <dgm:prSet/>
      <dgm:spPr/>
      <dgm:t>
        <a:bodyPr/>
        <a:lstStyle/>
        <a:p>
          <a:endParaRPr lang="ru-RU"/>
        </a:p>
      </dgm:t>
    </dgm:pt>
    <dgm:pt modelId="{44290EC5-10EF-41AF-8E9A-F1C3888885AC}" type="sibTrans" cxnId="{3732DBAE-DD72-4288-83F9-A152E6A17E88}">
      <dgm:prSet/>
      <dgm:spPr/>
      <dgm:t>
        <a:bodyPr/>
        <a:lstStyle/>
        <a:p>
          <a:endParaRPr lang="ru-RU"/>
        </a:p>
      </dgm:t>
    </dgm:pt>
    <dgm:pt modelId="{064F6A3E-ACF5-424F-8348-97988ED4EE0D}">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endParaRPr lang="ru-RU" sz="1400" kern="1200" dirty="0"/>
        </a:p>
      </dgm:t>
    </dgm:pt>
    <dgm:pt modelId="{5CE38278-7949-4BE4-B2A5-D7D42396E518}" type="parTrans" cxnId="{F912E1C3-3F50-4054-8868-7C0A902C592E}">
      <dgm:prSet/>
      <dgm:spPr/>
      <dgm:t>
        <a:bodyPr/>
        <a:lstStyle/>
        <a:p>
          <a:endParaRPr lang="ru-RU"/>
        </a:p>
      </dgm:t>
    </dgm:pt>
    <dgm:pt modelId="{8A9CB68F-44B1-4F97-9CDB-43DB24FBF08E}" type="sibTrans" cxnId="{F912E1C3-3F50-4054-8868-7C0A902C592E}">
      <dgm:prSet/>
      <dgm:spPr/>
      <dgm:t>
        <a:bodyPr/>
        <a:lstStyle/>
        <a:p>
          <a:endParaRPr lang="ru-RU"/>
        </a:p>
      </dgm:t>
    </dgm:pt>
    <dgm:pt modelId="{5B70ABC1-8614-440D-8C49-DF8B649ADA04}">
      <dgm:prSet custT="1">
        <dgm:style>
          <a:lnRef idx="2">
            <a:schemeClr val="dk1"/>
          </a:lnRef>
          <a:fillRef idx="1">
            <a:schemeClr val="lt1"/>
          </a:fillRef>
          <a:effectRef idx="0">
            <a:schemeClr val="dk1"/>
          </a:effectRef>
          <a:fontRef idx="minor">
            <a:schemeClr val="dk1"/>
          </a:fontRef>
        </dgm:style>
      </dgm:prSet>
      <dgm:spPr>
        <a:ln>
          <a:solidFill>
            <a:schemeClr val="bg1">
              <a:lumMod val="65000"/>
            </a:schemeClr>
          </a:solidFill>
        </a:ln>
      </dgm:spPr>
      <dgm:t>
        <a:bodyPr/>
        <a:lstStyle/>
        <a:p>
          <a:r>
            <a:rPr lang="ru-RU" sz="1600" kern="1200" dirty="0" smtClean="0">
              <a:latin typeface="PragmaticaC" pitchFamily="50" charset="0"/>
            </a:rPr>
            <a:t>Банк России защищает только от действий организаций, имеющих лицензии.  </a:t>
          </a:r>
          <a:endParaRPr lang="ru-RU" sz="1600" kern="1200" dirty="0">
            <a:latin typeface="PragmaticaC" pitchFamily="50" charset="0"/>
          </a:endParaRPr>
        </a:p>
      </dgm:t>
    </dgm:pt>
    <dgm:pt modelId="{A2CA541F-A68E-4D3C-A414-FAA0C2E9D4A4}" type="parTrans" cxnId="{D75B785B-6583-4FF8-84B5-00D7E81CF453}">
      <dgm:prSet/>
      <dgm:spPr/>
      <dgm:t>
        <a:bodyPr/>
        <a:lstStyle/>
        <a:p>
          <a:endParaRPr lang="ru-RU"/>
        </a:p>
      </dgm:t>
    </dgm:pt>
    <dgm:pt modelId="{E008D409-BB9B-479A-9D06-8EBDC227115C}" type="sibTrans" cxnId="{D75B785B-6583-4FF8-84B5-00D7E81CF453}">
      <dgm:prSet/>
      <dgm:spPr/>
      <dgm:t>
        <a:bodyPr/>
        <a:lstStyle/>
        <a:p>
          <a:endParaRPr lang="ru-RU"/>
        </a:p>
      </dgm:t>
    </dgm:pt>
    <dgm:pt modelId="{73F01015-8320-4B28-9AC2-5BF6290A1E24}" type="pres">
      <dgm:prSet presAssocID="{89A1AEB6-FC07-4427-872D-F71060D9869E}" presName="diagram" presStyleCnt="0">
        <dgm:presLayoutVars>
          <dgm:dir/>
          <dgm:resizeHandles val="exact"/>
        </dgm:presLayoutVars>
      </dgm:prSet>
      <dgm:spPr/>
      <dgm:t>
        <a:bodyPr/>
        <a:lstStyle/>
        <a:p>
          <a:endParaRPr lang="ru-RU"/>
        </a:p>
      </dgm:t>
    </dgm:pt>
    <dgm:pt modelId="{556D1B0B-C037-4BDF-8A7F-F8FD0E77047B}" type="pres">
      <dgm:prSet presAssocID="{BF7ACC52-EDCA-42AD-85BD-F7D4DDFDC5BB}" presName="node" presStyleLbl="node1" presStyleIdx="0" presStyleCnt="7" custScaleY="104749">
        <dgm:presLayoutVars>
          <dgm:bulletEnabled val="1"/>
        </dgm:presLayoutVars>
      </dgm:prSet>
      <dgm:spPr/>
      <dgm:t>
        <a:bodyPr/>
        <a:lstStyle/>
        <a:p>
          <a:endParaRPr lang="ru-RU"/>
        </a:p>
      </dgm:t>
    </dgm:pt>
    <dgm:pt modelId="{220FA25B-2BC9-407F-A9B9-BCC1934E913F}" type="pres">
      <dgm:prSet presAssocID="{7CED96D3-661D-4B92-AEE9-71A6B2FEC0BB}" presName="sibTrans" presStyleCnt="0"/>
      <dgm:spPr/>
    </dgm:pt>
    <dgm:pt modelId="{CE32607C-8A78-4DEE-B8C2-F4D9DA6F1443}" type="pres">
      <dgm:prSet presAssocID="{BAF85232-9822-42F1-81F8-78A8268FCCFA}" presName="node" presStyleLbl="node1" presStyleIdx="1" presStyleCnt="7" custScaleY="104749">
        <dgm:presLayoutVars>
          <dgm:bulletEnabled val="1"/>
        </dgm:presLayoutVars>
      </dgm:prSet>
      <dgm:spPr/>
      <dgm:t>
        <a:bodyPr/>
        <a:lstStyle/>
        <a:p>
          <a:endParaRPr lang="ru-RU"/>
        </a:p>
      </dgm:t>
    </dgm:pt>
    <dgm:pt modelId="{F2F4E7A8-1B12-423A-8AB0-25E120D25DCE}" type="pres">
      <dgm:prSet presAssocID="{0BEFF6D1-0C25-41A0-A17B-2620BFA402F3}" presName="sibTrans" presStyleCnt="0"/>
      <dgm:spPr/>
    </dgm:pt>
    <dgm:pt modelId="{FA712814-2E5E-4037-8F9E-427AEEFF0E31}" type="pres">
      <dgm:prSet presAssocID="{2F5A3013-6D62-4063-B62B-A80E5DA331D7}" presName="node" presStyleLbl="node1" presStyleIdx="2" presStyleCnt="7" custScaleY="108077">
        <dgm:presLayoutVars>
          <dgm:bulletEnabled val="1"/>
        </dgm:presLayoutVars>
      </dgm:prSet>
      <dgm:spPr/>
      <dgm:t>
        <a:bodyPr/>
        <a:lstStyle/>
        <a:p>
          <a:endParaRPr lang="ru-RU"/>
        </a:p>
      </dgm:t>
    </dgm:pt>
    <dgm:pt modelId="{62A0C772-FC7D-4FA2-A4ED-DA42C93948DB}" type="pres">
      <dgm:prSet presAssocID="{A59DD87F-5515-49CC-8610-4C6C3FB2D4B9}" presName="sibTrans" presStyleCnt="0"/>
      <dgm:spPr/>
    </dgm:pt>
    <dgm:pt modelId="{DC27074A-041C-49AC-9DE9-8A09A603C6EA}" type="pres">
      <dgm:prSet presAssocID="{ABD6EF19-2737-491F-8720-9E6260FB144F}" presName="node" presStyleLbl="node1" presStyleIdx="3" presStyleCnt="7">
        <dgm:presLayoutVars>
          <dgm:bulletEnabled val="1"/>
        </dgm:presLayoutVars>
      </dgm:prSet>
      <dgm:spPr/>
      <dgm:t>
        <a:bodyPr/>
        <a:lstStyle/>
        <a:p>
          <a:endParaRPr lang="ru-RU"/>
        </a:p>
      </dgm:t>
    </dgm:pt>
    <dgm:pt modelId="{D67F60F3-0743-4939-9B25-041E34D88E43}" type="pres">
      <dgm:prSet presAssocID="{9A67F596-AFA2-4DD9-99AC-B5482F690885}" presName="sibTrans" presStyleCnt="0"/>
      <dgm:spPr/>
    </dgm:pt>
    <dgm:pt modelId="{2EB3A7B1-EB7C-4896-9DAC-E08C438C3431}" type="pres">
      <dgm:prSet presAssocID="{8A05E0B1-E0B0-4BE2-939C-CF8DF61DCA03}" presName="node" presStyleLbl="node1" presStyleIdx="4" presStyleCnt="7">
        <dgm:presLayoutVars>
          <dgm:bulletEnabled val="1"/>
        </dgm:presLayoutVars>
      </dgm:prSet>
      <dgm:spPr/>
      <dgm:t>
        <a:bodyPr/>
        <a:lstStyle/>
        <a:p>
          <a:endParaRPr lang="ru-RU"/>
        </a:p>
      </dgm:t>
    </dgm:pt>
    <dgm:pt modelId="{B509FF90-6AE0-4735-853D-54F957CC5874}" type="pres">
      <dgm:prSet presAssocID="{7F4B83F6-707F-442F-9FA0-1C057801E753}" presName="sibTrans" presStyleCnt="0"/>
      <dgm:spPr/>
    </dgm:pt>
    <dgm:pt modelId="{296E114C-EDC4-4206-BE06-8D0EAC2EB6D1}" type="pres">
      <dgm:prSet presAssocID="{D6357828-E495-461C-BE4F-768E865CD5ED}" presName="node" presStyleLbl="node1" presStyleIdx="5" presStyleCnt="7">
        <dgm:presLayoutVars>
          <dgm:bulletEnabled val="1"/>
        </dgm:presLayoutVars>
      </dgm:prSet>
      <dgm:spPr/>
      <dgm:t>
        <a:bodyPr/>
        <a:lstStyle/>
        <a:p>
          <a:endParaRPr lang="ru-RU"/>
        </a:p>
      </dgm:t>
    </dgm:pt>
    <dgm:pt modelId="{A30D1DC9-5A87-4008-9603-2C40BF902E76}" type="pres">
      <dgm:prSet presAssocID="{B2857093-94E1-4D71-9CFD-3E24DD54C4EB}" presName="sibTrans" presStyleCnt="0"/>
      <dgm:spPr/>
    </dgm:pt>
    <dgm:pt modelId="{7311F071-9C60-4F53-9660-AF94B3BCDC05}" type="pres">
      <dgm:prSet presAssocID="{A076D991-06B7-4FB3-A571-280F175294C2}" presName="node" presStyleLbl="node1" presStyleIdx="6" presStyleCnt="7" custScaleX="320000">
        <dgm:presLayoutVars>
          <dgm:bulletEnabled val="1"/>
        </dgm:presLayoutVars>
      </dgm:prSet>
      <dgm:spPr/>
      <dgm:t>
        <a:bodyPr/>
        <a:lstStyle/>
        <a:p>
          <a:endParaRPr lang="ru-RU"/>
        </a:p>
      </dgm:t>
    </dgm:pt>
  </dgm:ptLst>
  <dgm:cxnLst>
    <dgm:cxn modelId="{44397CD3-90C0-4F75-9913-497A54E5C1D6}" type="presOf" srcId="{034D9B68-3DF7-4C73-A511-8B5B98556E5E}" destId="{DC27074A-041C-49AC-9DE9-8A09A603C6EA}" srcOrd="0" destOrd="1" presId="urn:microsoft.com/office/officeart/2005/8/layout/default#6"/>
    <dgm:cxn modelId="{FA5DC7A8-8080-45B4-9DC1-356D0B2A3895}" type="presOf" srcId="{2F5A3013-6D62-4063-B62B-A80E5DA331D7}" destId="{FA712814-2E5E-4037-8F9E-427AEEFF0E31}" srcOrd="0" destOrd="0" presId="urn:microsoft.com/office/officeart/2005/8/layout/default#6"/>
    <dgm:cxn modelId="{3732DBAE-DD72-4288-83F9-A152E6A17E88}" srcId="{A076D991-06B7-4FB3-A571-280F175294C2}" destId="{1097014A-DB65-4918-9FCE-62FED12FEFDD}" srcOrd="0" destOrd="0" parTransId="{1EE962D1-3142-4119-B3CA-7764A3A74D19}" sibTransId="{44290EC5-10EF-41AF-8E9A-F1C3888885AC}"/>
    <dgm:cxn modelId="{DD1AA4E2-CD55-41BA-B993-2C20932CD73F}" srcId="{BF7ACC52-EDCA-42AD-85BD-F7D4DDFDC5BB}" destId="{7FB9A0A0-C56E-4F23-9982-71597D50BC98}" srcOrd="1" destOrd="0" parTransId="{B9436FE9-44C2-4293-8101-5F84B6F231EB}" sibTransId="{9B903901-3390-4D89-BCCB-CF93F9572E40}"/>
    <dgm:cxn modelId="{8D0E067C-C7D6-41FF-BE82-3DC7EED9BF9C}" srcId="{ABD6EF19-2737-491F-8720-9E6260FB144F}" destId="{034D9B68-3DF7-4C73-A511-8B5B98556E5E}" srcOrd="0" destOrd="0" parTransId="{4C8F81EB-FE03-4612-92F2-38BBDE94D136}" sibTransId="{9EB24D70-BF7A-4AC8-8C7E-DDA6732C2DB3}"/>
    <dgm:cxn modelId="{8416B654-DA6C-43AE-8F1F-A57AE29DB756}" srcId="{BAF85232-9822-42F1-81F8-78A8268FCCFA}" destId="{B39293F3-0FFE-4832-B353-4FCF14CA4D28}" srcOrd="1" destOrd="0" parTransId="{E4FDB684-965E-4C26-8A01-F07CC3890A13}" sibTransId="{8E1B6068-17EA-43B8-B583-D46614375C76}"/>
    <dgm:cxn modelId="{F912E1C3-3F50-4054-8868-7C0A902C592E}" srcId="{A076D991-06B7-4FB3-A571-280F175294C2}" destId="{064F6A3E-ACF5-424F-8348-97988ED4EE0D}" srcOrd="2" destOrd="0" parTransId="{5CE38278-7949-4BE4-B2A5-D7D42396E518}" sibTransId="{8A9CB68F-44B1-4F97-9CDB-43DB24FBF08E}"/>
    <dgm:cxn modelId="{58F6B677-20AC-4D73-AC47-92A8D0DA1EE0}" srcId="{D6357828-E495-461C-BE4F-768E865CD5ED}" destId="{4D61556E-01CC-4EA3-AAE9-A03BE76F0A3D}" srcOrd="0" destOrd="0" parTransId="{BC3BAF06-F117-4BA5-8BA3-5F325CA0FFB0}" sibTransId="{C7A6BA4F-6E5C-41BC-9076-4D0A33B3DAAA}"/>
    <dgm:cxn modelId="{D5EFDDE6-F6B2-40F3-B770-B051BE7EEDDF}" type="presOf" srcId="{1097014A-DB65-4918-9FCE-62FED12FEFDD}" destId="{7311F071-9C60-4F53-9660-AF94B3BCDC05}" srcOrd="0" destOrd="1" presId="urn:microsoft.com/office/officeart/2005/8/layout/default#6"/>
    <dgm:cxn modelId="{0E769DC2-102B-4796-9F8F-425BA26F9113}" srcId="{2F5A3013-6D62-4063-B62B-A80E5DA331D7}" destId="{A1E99E38-A8FC-4817-9B0A-43F5D6737F85}" srcOrd="1" destOrd="0" parTransId="{2E843214-21F5-4501-82DB-C6445D345D6B}" sibTransId="{6FC931EA-EB9D-47D5-AF92-D0D6B20282CE}"/>
    <dgm:cxn modelId="{9BCA0D9E-CE47-4E0D-8F2B-43C4E7A2AD90}" type="presOf" srcId="{89A1AEB6-FC07-4427-872D-F71060D9869E}" destId="{73F01015-8320-4B28-9AC2-5BF6290A1E24}" srcOrd="0" destOrd="0" presId="urn:microsoft.com/office/officeart/2005/8/layout/default#6"/>
    <dgm:cxn modelId="{BBDA8272-4C6B-4A9D-9825-513D1AC6EF43}" type="presOf" srcId="{8A05E0B1-E0B0-4BE2-939C-CF8DF61DCA03}" destId="{2EB3A7B1-EB7C-4896-9DAC-E08C438C3431}" srcOrd="0" destOrd="0" presId="urn:microsoft.com/office/officeart/2005/8/layout/default#6"/>
    <dgm:cxn modelId="{95B2F2B2-DB79-4B89-8D98-FC3B11391A4B}" srcId="{BF7ACC52-EDCA-42AD-85BD-F7D4DDFDC5BB}" destId="{7FD0507F-10F2-46FB-9DC4-203FB6096237}" srcOrd="0" destOrd="0" parTransId="{32D13EA4-3A85-4C2F-8BC3-C01A0AE1DA50}" sibTransId="{EC296030-1206-42D3-9492-ED40BE32696F}"/>
    <dgm:cxn modelId="{EE638D17-D015-4086-B555-8406FAE6E40C}" type="presOf" srcId="{29158564-F3C6-4034-849B-6C585D20CACE}" destId="{FA712814-2E5E-4037-8F9E-427AEEFF0E31}" srcOrd="0" destOrd="1" presId="urn:microsoft.com/office/officeart/2005/8/layout/default#6"/>
    <dgm:cxn modelId="{7AC76741-0C66-4DEC-AB8E-72DAABFF3FF4}" srcId="{89A1AEB6-FC07-4427-872D-F71060D9869E}" destId="{BF7ACC52-EDCA-42AD-85BD-F7D4DDFDC5BB}" srcOrd="0" destOrd="0" parTransId="{8C573AB2-9F8C-4BCA-96E9-02B837103836}" sibTransId="{7CED96D3-661D-4B92-AEE9-71A6B2FEC0BB}"/>
    <dgm:cxn modelId="{604D51BB-F182-4B62-B14F-160674214AEF}" type="presOf" srcId="{7FD0507F-10F2-46FB-9DC4-203FB6096237}" destId="{556D1B0B-C037-4BDF-8A7F-F8FD0E77047B}" srcOrd="0" destOrd="1" presId="urn:microsoft.com/office/officeart/2005/8/layout/default#6"/>
    <dgm:cxn modelId="{F6B4DFC4-7593-466A-AEC5-89F19E7A701B}" type="presOf" srcId="{C0F311D2-FF9F-44A3-9112-95B52C538A51}" destId="{DC27074A-041C-49AC-9DE9-8A09A603C6EA}" srcOrd="0" destOrd="2" presId="urn:microsoft.com/office/officeart/2005/8/layout/default#6"/>
    <dgm:cxn modelId="{25AD8440-CC6D-4F73-AD18-615814A2C650}" type="presOf" srcId="{A076D991-06B7-4FB3-A571-280F175294C2}" destId="{7311F071-9C60-4F53-9660-AF94B3BCDC05}" srcOrd="0" destOrd="0" presId="urn:microsoft.com/office/officeart/2005/8/layout/default#6"/>
    <dgm:cxn modelId="{10B7D455-876A-4EA8-8B5C-604970736665}" srcId="{89A1AEB6-FC07-4427-872D-F71060D9869E}" destId="{2F5A3013-6D62-4063-B62B-A80E5DA331D7}" srcOrd="2" destOrd="0" parTransId="{00BBB4CE-43FE-41FF-824D-43EE17B27A93}" sibTransId="{A59DD87F-5515-49CC-8610-4C6C3FB2D4B9}"/>
    <dgm:cxn modelId="{7F8FAEE5-F736-4BA4-833C-F81A658C46B8}" srcId="{8A05E0B1-E0B0-4BE2-939C-CF8DF61DCA03}" destId="{CA90D919-21A9-4562-8266-48165990D189}" srcOrd="0" destOrd="0" parTransId="{B9CCCC25-45E1-4086-A241-29FD88C0CEAC}" sibTransId="{BF9BAD76-9F33-4423-9E36-930B7FF6A352}"/>
    <dgm:cxn modelId="{4630EC5A-074F-4D9C-804D-B6E497E1356A}" type="presOf" srcId="{064F6A3E-ACF5-424F-8348-97988ED4EE0D}" destId="{7311F071-9C60-4F53-9660-AF94B3BCDC05}" srcOrd="0" destOrd="3" presId="urn:microsoft.com/office/officeart/2005/8/layout/default#6"/>
    <dgm:cxn modelId="{DC4341B2-D03C-4592-8441-498D7BB84629}" type="presOf" srcId="{ABD6EF19-2737-491F-8720-9E6260FB144F}" destId="{DC27074A-041C-49AC-9DE9-8A09A603C6EA}" srcOrd="0" destOrd="0" presId="urn:microsoft.com/office/officeart/2005/8/layout/default#6"/>
    <dgm:cxn modelId="{D75B785B-6583-4FF8-84B5-00D7E81CF453}" srcId="{A076D991-06B7-4FB3-A571-280F175294C2}" destId="{5B70ABC1-8614-440D-8C49-DF8B649ADA04}" srcOrd="1" destOrd="0" parTransId="{A2CA541F-A68E-4D3C-A414-FAA0C2E9D4A4}" sibTransId="{E008D409-BB9B-479A-9D06-8EBDC227115C}"/>
    <dgm:cxn modelId="{2274E505-FD15-4847-9DFA-2A83DB9A764B}" srcId="{BAF85232-9822-42F1-81F8-78A8268FCCFA}" destId="{6EBCBC17-A1C7-42D0-B170-6FBBEFC12449}" srcOrd="0" destOrd="0" parTransId="{7A4B6315-6C04-4E02-B66D-166909E8D429}" sibTransId="{19A2216B-57E4-471E-AB4D-0B15DC7C82C9}"/>
    <dgm:cxn modelId="{05F611BF-90AF-4B62-A68B-5DBA3C3CC7C5}" type="presOf" srcId="{A1E99E38-A8FC-4817-9B0A-43F5D6737F85}" destId="{FA712814-2E5E-4037-8F9E-427AEEFF0E31}" srcOrd="0" destOrd="2" presId="urn:microsoft.com/office/officeart/2005/8/layout/default#6"/>
    <dgm:cxn modelId="{B074F872-E16E-4F44-BB50-60AE424C93D0}" type="presOf" srcId="{6EBCBC17-A1C7-42D0-B170-6FBBEFC12449}" destId="{CE32607C-8A78-4DEE-B8C2-F4D9DA6F1443}" srcOrd="0" destOrd="1" presId="urn:microsoft.com/office/officeart/2005/8/layout/default#6"/>
    <dgm:cxn modelId="{3D8C7613-5C64-4750-B7DE-DD59314A34A0}" srcId="{89A1AEB6-FC07-4427-872D-F71060D9869E}" destId="{A076D991-06B7-4FB3-A571-280F175294C2}" srcOrd="6" destOrd="0" parTransId="{78952F1B-A935-4565-8E7A-10640246D75B}" sibTransId="{9597DBAB-0EE5-437F-9EC8-8B5307AE48A1}"/>
    <dgm:cxn modelId="{3B15CF05-6DA5-4BB7-8BCC-172F54F11276}" type="presOf" srcId="{7FB9A0A0-C56E-4F23-9982-71597D50BC98}" destId="{556D1B0B-C037-4BDF-8A7F-F8FD0E77047B}" srcOrd="0" destOrd="2" presId="urn:microsoft.com/office/officeart/2005/8/layout/default#6"/>
    <dgm:cxn modelId="{E5B0330F-A4F4-422E-9DC2-C9EBA5D3E583}" type="presOf" srcId="{BAF85232-9822-42F1-81F8-78A8268FCCFA}" destId="{CE32607C-8A78-4DEE-B8C2-F4D9DA6F1443}" srcOrd="0" destOrd="0" presId="urn:microsoft.com/office/officeart/2005/8/layout/default#6"/>
    <dgm:cxn modelId="{5C25CD7E-07E0-412C-A427-1408818C77DC}" srcId="{89A1AEB6-FC07-4427-872D-F71060D9869E}" destId="{ABD6EF19-2737-491F-8720-9E6260FB144F}" srcOrd="3" destOrd="0" parTransId="{A4693B60-D6DC-44AC-9226-FD3B22E343D5}" sibTransId="{9A67F596-AFA2-4DD9-99AC-B5482F690885}"/>
    <dgm:cxn modelId="{785B23BC-8792-4506-85FB-BCA81B1BE9A5}" type="presOf" srcId="{CA90D919-21A9-4562-8266-48165990D189}" destId="{2EB3A7B1-EB7C-4896-9DAC-E08C438C3431}" srcOrd="0" destOrd="1" presId="urn:microsoft.com/office/officeart/2005/8/layout/default#6"/>
    <dgm:cxn modelId="{1285E8CE-06BB-46BF-8EBC-E82B74882BA9}" type="presOf" srcId="{D6357828-E495-461C-BE4F-768E865CD5ED}" destId="{296E114C-EDC4-4206-BE06-8D0EAC2EB6D1}" srcOrd="0" destOrd="0" presId="urn:microsoft.com/office/officeart/2005/8/layout/default#6"/>
    <dgm:cxn modelId="{6A96855A-3612-4326-B35D-BA36CB05E72E}" srcId="{2F5A3013-6D62-4063-B62B-A80E5DA331D7}" destId="{29158564-F3C6-4034-849B-6C585D20CACE}" srcOrd="0" destOrd="0" parTransId="{82521F36-7469-4C7A-A5DB-A4301E70F11A}" sibTransId="{821E55EF-BA11-4D7C-A32A-BFC0D4118AFD}"/>
    <dgm:cxn modelId="{FF0FB1C3-E8ED-4EEC-A406-14EB57CA83E4}" srcId="{89A1AEB6-FC07-4427-872D-F71060D9869E}" destId="{BAF85232-9822-42F1-81F8-78A8268FCCFA}" srcOrd="1" destOrd="0" parTransId="{57C7BB24-5270-4969-A7ED-5494ECE3FEDD}" sibTransId="{0BEFF6D1-0C25-41A0-A17B-2620BFA402F3}"/>
    <dgm:cxn modelId="{A7AF7291-EE35-43F1-B609-EE563FCF7B86}" type="presOf" srcId="{BF7ACC52-EDCA-42AD-85BD-F7D4DDFDC5BB}" destId="{556D1B0B-C037-4BDF-8A7F-F8FD0E77047B}" srcOrd="0" destOrd="0" presId="urn:microsoft.com/office/officeart/2005/8/layout/default#6"/>
    <dgm:cxn modelId="{FEB98620-3FE1-430B-AB67-D68A00A18E66}" srcId="{ABD6EF19-2737-491F-8720-9E6260FB144F}" destId="{C0F311D2-FF9F-44A3-9112-95B52C538A51}" srcOrd="1" destOrd="0" parTransId="{070310EE-4072-48EA-8553-187B924BBECA}" sibTransId="{A1AF9B67-1134-4295-A531-6A18B5D82C52}"/>
    <dgm:cxn modelId="{BE288E01-60BC-4D49-B01C-119D82B111B0}" type="presOf" srcId="{4D61556E-01CC-4EA3-AAE9-A03BE76F0A3D}" destId="{296E114C-EDC4-4206-BE06-8D0EAC2EB6D1}" srcOrd="0" destOrd="1" presId="urn:microsoft.com/office/officeart/2005/8/layout/default#6"/>
    <dgm:cxn modelId="{88B2CC7C-4C4F-4327-BE37-98D3BC3E49AD}" srcId="{89A1AEB6-FC07-4427-872D-F71060D9869E}" destId="{8A05E0B1-E0B0-4BE2-939C-CF8DF61DCA03}" srcOrd="4" destOrd="0" parTransId="{07F3B08C-A62E-44BC-8E07-2855B13F65A0}" sibTransId="{7F4B83F6-707F-442F-9FA0-1C057801E753}"/>
    <dgm:cxn modelId="{E624DBCF-9672-42D9-BEAE-F22B2F18268E}" type="presOf" srcId="{B39293F3-0FFE-4832-B353-4FCF14CA4D28}" destId="{CE32607C-8A78-4DEE-B8C2-F4D9DA6F1443}" srcOrd="0" destOrd="2" presId="urn:microsoft.com/office/officeart/2005/8/layout/default#6"/>
    <dgm:cxn modelId="{8CFEF187-6884-4248-8DDF-FB416F51DA5A}" srcId="{89A1AEB6-FC07-4427-872D-F71060D9869E}" destId="{D6357828-E495-461C-BE4F-768E865CD5ED}" srcOrd="5" destOrd="0" parTransId="{84371060-4F96-4827-8427-16D76E943EF1}" sibTransId="{B2857093-94E1-4D71-9CFD-3E24DD54C4EB}"/>
    <dgm:cxn modelId="{1DCF2D5B-21F5-4B35-B8AA-24930E707FE0}" type="presOf" srcId="{5B70ABC1-8614-440D-8C49-DF8B649ADA04}" destId="{7311F071-9C60-4F53-9660-AF94B3BCDC05}" srcOrd="0" destOrd="2" presId="urn:microsoft.com/office/officeart/2005/8/layout/default#6"/>
    <dgm:cxn modelId="{2C82509C-3397-4B79-AC85-FCCC6E2A8509}" type="presParOf" srcId="{73F01015-8320-4B28-9AC2-5BF6290A1E24}" destId="{556D1B0B-C037-4BDF-8A7F-F8FD0E77047B}" srcOrd="0" destOrd="0" presId="urn:microsoft.com/office/officeart/2005/8/layout/default#6"/>
    <dgm:cxn modelId="{22A9D547-90F3-4AA9-9669-9107FD1ED7A9}" type="presParOf" srcId="{73F01015-8320-4B28-9AC2-5BF6290A1E24}" destId="{220FA25B-2BC9-407F-A9B9-BCC1934E913F}" srcOrd="1" destOrd="0" presId="urn:microsoft.com/office/officeart/2005/8/layout/default#6"/>
    <dgm:cxn modelId="{C139D398-6465-46A2-B395-BAF556B740FB}" type="presParOf" srcId="{73F01015-8320-4B28-9AC2-5BF6290A1E24}" destId="{CE32607C-8A78-4DEE-B8C2-F4D9DA6F1443}" srcOrd="2" destOrd="0" presId="urn:microsoft.com/office/officeart/2005/8/layout/default#6"/>
    <dgm:cxn modelId="{512719F6-4D7A-48C9-8ECE-6DCBEEFA1586}" type="presParOf" srcId="{73F01015-8320-4B28-9AC2-5BF6290A1E24}" destId="{F2F4E7A8-1B12-423A-8AB0-25E120D25DCE}" srcOrd="3" destOrd="0" presId="urn:microsoft.com/office/officeart/2005/8/layout/default#6"/>
    <dgm:cxn modelId="{E247C491-EC29-4BC6-B19C-D00153BB8279}" type="presParOf" srcId="{73F01015-8320-4B28-9AC2-5BF6290A1E24}" destId="{FA712814-2E5E-4037-8F9E-427AEEFF0E31}" srcOrd="4" destOrd="0" presId="urn:microsoft.com/office/officeart/2005/8/layout/default#6"/>
    <dgm:cxn modelId="{C45DE47B-23AA-49DF-8959-CDFC57992290}" type="presParOf" srcId="{73F01015-8320-4B28-9AC2-5BF6290A1E24}" destId="{62A0C772-FC7D-4FA2-A4ED-DA42C93948DB}" srcOrd="5" destOrd="0" presId="urn:microsoft.com/office/officeart/2005/8/layout/default#6"/>
    <dgm:cxn modelId="{687482EA-0FDE-413F-94EF-66E760D26563}" type="presParOf" srcId="{73F01015-8320-4B28-9AC2-5BF6290A1E24}" destId="{DC27074A-041C-49AC-9DE9-8A09A603C6EA}" srcOrd="6" destOrd="0" presId="urn:microsoft.com/office/officeart/2005/8/layout/default#6"/>
    <dgm:cxn modelId="{CE149666-6550-433C-B871-AA17B5D00214}" type="presParOf" srcId="{73F01015-8320-4B28-9AC2-5BF6290A1E24}" destId="{D67F60F3-0743-4939-9B25-041E34D88E43}" srcOrd="7" destOrd="0" presId="urn:microsoft.com/office/officeart/2005/8/layout/default#6"/>
    <dgm:cxn modelId="{95707AA2-8D32-4DA1-BEFA-25C6D3ECBF2F}" type="presParOf" srcId="{73F01015-8320-4B28-9AC2-5BF6290A1E24}" destId="{2EB3A7B1-EB7C-4896-9DAC-E08C438C3431}" srcOrd="8" destOrd="0" presId="urn:microsoft.com/office/officeart/2005/8/layout/default#6"/>
    <dgm:cxn modelId="{2CCAC4AC-02AF-4D00-8C6B-6D4CEB216B4F}" type="presParOf" srcId="{73F01015-8320-4B28-9AC2-5BF6290A1E24}" destId="{B509FF90-6AE0-4735-853D-54F957CC5874}" srcOrd="9" destOrd="0" presId="urn:microsoft.com/office/officeart/2005/8/layout/default#6"/>
    <dgm:cxn modelId="{247F6577-B4F1-4F4C-9539-C73CB050C2B6}" type="presParOf" srcId="{73F01015-8320-4B28-9AC2-5BF6290A1E24}" destId="{296E114C-EDC4-4206-BE06-8D0EAC2EB6D1}" srcOrd="10" destOrd="0" presId="urn:microsoft.com/office/officeart/2005/8/layout/default#6"/>
    <dgm:cxn modelId="{FDA3ED55-5DE4-41E7-96E3-AF8D2787C869}" type="presParOf" srcId="{73F01015-8320-4B28-9AC2-5BF6290A1E24}" destId="{A30D1DC9-5A87-4008-9603-2C40BF902E76}" srcOrd="11" destOrd="0" presId="urn:microsoft.com/office/officeart/2005/8/layout/default#6"/>
    <dgm:cxn modelId="{192311A1-283D-4F7B-96F9-F1A8281227A4}" type="presParOf" srcId="{73F01015-8320-4B28-9AC2-5BF6290A1E24}" destId="{7311F071-9C60-4F53-9660-AF94B3BCDC05}" srcOrd="12" destOrd="0" presId="urn:microsoft.com/office/officeart/2005/8/layout/defaul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F4AB7-E0F6-420A-83E8-8C0D1E8EF830}">
      <dsp:nvSpPr>
        <dsp:cNvPr id="0" name=""/>
        <dsp:cNvSpPr/>
      </dsp:nvSpPr>
      <dsp:spPr>
        <a:xfrm>
          <a:off x="1913749" y="0"/>
          <a:ext cx="2581213" cy="1131490"/>
        </a:xfrm>
        <a:prstGeom prst="roundRect">
          <a:avLst>
            <a:gd name="adj" fmla="val 10000"/>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PragmaticaC" pitchFamily="50" charset="0"/>
            </a:rPr>
            <a:t>Шаг 1. Обратиться в финансовую организацию  </a:t>
          </a:r>
          <a:endParaRPr lang="ru-RU" sz="1800" kern="1200" dirty="0">
            <a:latin typeface="PragmaticaC" pitchFamily="50" charset="0"/>
          </a:endParaRPr>
        </a:p>
      </dsp:txBody>
      <dsp:txXfrm>
        <a:off x="1946889" y="33140"/>
        <a:ext cx="2514933" cy="1065210"/>
      </dsp:txXfrm>
    </dsp:sp>
    <dsp:sp modelId="{B0D81A30-0715-4C59-ABE1-455C28BDC5F3}">
      <dsp:nvSpPr>
        <dsp:cNvPr id="0" name=""/>
        <dsp:cNvSpPr/>
      </dsp:nvSpPr>
      <dsp:spPr>
        <a:xfrm rot="5400000">
          <a:off x="2992201" y="1159778"/>
          <a:ext cx="424309" cy="509170"/>
        </a:xfrm>
        <a:prstGeom prst="rightArrow">
          <a:avLst>
            <a:gd name="adj1" fmla="val 60000"/>
            <a:gd name="adj2" fmla="val 50000"/>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5400000">
        <a:off x="3051605" y="1202209"/>
        <a:ext cx="305502" cy="297016"/>
      </dsp:txXfrm>
    </dsp:sp>
    <dsp:sp modelId="{BE123CFD-D39D-4E2A-B67B-AE46FF3165C2}">
      <dsp:nvSpPr>
        <dsp:cNvPr id="0" name=""/>
        <dsp:cNvSpPr/>
      </dsp:nvSpPr>
      <dsp:spPr>
        <a:xfrm>
          <a:off x="1913749" y="1697236"/>
          <a:ext cx="2581213" cy="1131490"/>
        </a:xfrm>
        <a:prstGeom prst="roundRect">
          <a:avLst>
            <a:gd name="adj" fmla="val 10000"/>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PragmaticaC" pitchFamily="50" charset="0"/>
            </a:rPr>
            <a:t>Шаг 2. Обратиться в надзорные органы</a:t>
          </a:r>
          <a:endParaRPr lang="ru-RU" sz="1800" kern="1200" dirty="0">
            <a:latin typeface="PragmaticaC" pitchFamily="50" charset="0"/>
          </a:endParaRPr>
        </a:p>
      </dsp:txBody>
      <dsp:txXfrm>
        <a:off x="1946889" y="1730376"/>
        <a:ext cx="2514933" cy="1065210"/>
      </dsp:txXfrm>
    </dsp:sp>
    <dsp:sp modelId="{5B48528C-E84F-49FE-8000-60662830D7D6}">
      <dsp:nvSpPr>
        <dsp:cNvPr id="0" name=""/>
        <dsp:cNvSpPr/>
      </dsp:nvSpPr>
      <dsp:spPr>
        <a:xfrm rot="5400000">
          <a:off x="2992201" y="2857014"/>
          <a:ext cx="424309" cy="509170"/>
        </a:xfrm>
        <a:prstGeom prst="rightArrow">
          <a:avLst>
            <a:gd name="adj1" fmla="val 60000"/>
            <a:gd name="adj2" fmla="val 50000"/>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5400000">
        <a:off x="3051605" y="2899445"/>
        <a:ext cx="305502" cy="297016"/>
      </dsp:txXfrm>
    </dsp:sp>
    <dsp:sp modelId="{0C471F3A-E2AD-4202-91D1-53DB5E5D8339}">
      <dsp:nvSpPr>
        <dsp:cNvPr id="0" name=""/>
        <dsp:cNvSpPr/>
      </dsp:nvSpPr>
      <dsp:spPr>
        <a:xfrm>
          <a:off x="1913749" y="3394472"/>
          <a:ext cx="2581213" cy="1131490"/>
        </a:xfrm>
        <a:prstGeom prst="roundRect">
          <a:avLst>
            <a:gd name="adj" fmla="val 10000"/>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PragmaticaC" pitchFamily="50" charset="0"/>
            </a:rPr>
            <a:t>Шаг 3. Обратиться в суд </a:t>
          </a:r>
          <a:endParaRPr lang="ru-RU" sz="1800" kern="1200" dirty="0">
            <a:latin typeface="PragmaticaC" pitchFamily="50" charset="0"/>
          </a:endParaRPr>
        </a:p>
      </dsp:txBody>
      <dsp:txXfrm>
        <a:off x="1946889" y="3427612"/>
        <a:ext cx="2514933" cy="10652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D1B0B-C037-4BDF-8A7F-F8FD0E77047B}">
      <dsp:nvSpPr>
        <dsp:cNvPr id="0" name=""/>
        <dsp:cNvSpPr/>
      </dsp:nvSpPr>
      <dsp:spPr>
        <a:xfrm>
          <a:off x="61769" y="27046"/>
          <a:ext cx="2706699" cy="1701144"/>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err="1" smtClean="0">
              <a:latin typeface="PragmaticaC" pitchFamily="50" charset="0"/>
            </a:rPr>
            <a:t>Роспотребнадзор</a:t>
          </a:r>
          <a:r>
            <a:rPr lang="ru-RU" sz="1400" b="1" kern="1200" dirty="0" smtClean="0">
              <a:latin typeface="PragmaticaC" pitchFamily="50" charset="0"/>
            </a:rPr>
            <a:t> </a:t>
          </a:r>
          <a:endParaRPr lang="ru-RU" sz="1400" b="1" kern="1200" dirty="0">
            <a:latin typeface="PragmaticaC" pitchFamily="50" charset="0"/>
          </a:endParaRPr>
        </a:p>
        <a:p>
          <a:pPr marL="114300" lvl="1" indent="-114300" algn="l" defTabSz="622300">
            <a:lnSpc>
              <a:spcPct val="90000"/>
            </a:lnSpc>
            <a:spcBef>
              <a:spcPct val="0"/>
            </a:spcBef>
            <a:spcAft>
              <a:spcPct val="15000"/>
            </a:spcAft>
            <a:buChar char="••"/>
          </a:pPr>
          <a:r>
            <a:rPr lang="en-US" sz="1400" kern="1200" dirty="0" smtClean="0">
              <a:latin typeface="PragmaticaC" pitchFamily="50" charset="0"/>
              <a:hlinkClick xmlns:r="http://schemas.openxmlformats.org/officeDocument/2006/relationships" r:id="rId1"/>
            </a:rPr>
            <a:t>www.rospotrebnadzor.ru</a:t>
          </a:r>
          <a:r>
            <a:rPr lang="ru-RU" sz="1400" kern="1200" dirty="0" smtClean="0">
              <a:latin typeface="PragmaticaC" pitchFamily="50" charset="0"/>
            </a:rPr>
            <a:t> </a:t>
          </a:r>
          <a:endParaRPr lang="ru-RU" sz="1400" kern="1200" dirty="0">
            <a:latin typeface="PragmaticaC" pitchFamily="50" charset="0"/>
          </a:endParaRPr>
        </a:p>
        <a:p>
          <a:pPr marL="114300" lvl="1" indent="-114300" algn="l" defTabSz="622300">
            <a:lnSpc>
              <a:spcPct val="90000"/>
            </a:lnSpc>
            <a:spcBef>
              <a:spcPct val="0"/>
            </a:spcBef>
            <a:spcAft>
              <a:spcPct val="15000"/>
            </a:spcAft>
            <a:buChar char="••"/>
          </a:pPr>
          <a:r>
            <a:rPr lang="ru-RU" sz="1400" kern="1200" dirty="0" smtClean="0">
              <a:latin typeface="PragmaticaC" pitchFamily="50" charset="0"/>
            </a:rPr>
            <a:t>в области защиты прав потребителей банковских и страховых услуг и защиты персональных данных</a:t>
          </a:r>
          <a:endParaRPr lang="ru-RU" sz="1400" kern="1200" dirty="0">
            <a:latin typeface="PragmaticaC" pitchFamily="50" charset="0"/>
          </a:endParaRPr>
        </a:p>
      </dsp:txBody>
      <dsp:txXfrm>
        <a:off x="61769" y="27046"/>
        <a:ext cx="2706699" cy="1701144"/>
      </dsp:txXfrm>
    </dsp:sp>
    <dsp:sp modelId="{CE32607C-8A78-4DEE-B8C2-F4D9DA6F1443}">
      <dsp:nvSpPr>
        <dsp:cNvPr id="0" name=""/>
        <dsp:cNvSpPr/>
      </dsp:nvSpPr>
      <dsp:spPr>
        <a:xfrm>
          <a:off x="3039138" y="27046"/>
          <a:ext cx="2706699" cy="1701144"/>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PragmaticaC" pitchFamily="50" charset="0"/>
            </a:rPr>
            <a:t>АСВ</a:t>
          </a:r>
          <a:endParaRPr lang="ru-RU" sz="1400" b="1" kern="1200" dirty="0">
            <a:latin typeface="PragmaticaC" pitchFamily="50" charset="0"/>
          </a:endParaRPr>
        </a:p>
        <a:p>
          <a:pPr marL="114300" lvl="1" indent="-114300" algn="l" defTabSz="622300">
            <a:lnSpc>
              <a:spcPct val="90000"/>
            </a:lnSpc>
            <a:spcBef>
              <a:spcPct val="0"/>
            </a:spcBef>
            <a:spcAft>
              <a:spcPct val="15000"/>
            </a:spcAft>
            <a:buChar char="••"/>
          </a:pPr>
          <a:r>
            <a:rPr lang="en-US" sz="1400" kern="1200" dirty="0" smtClean="0">
              <a:latin typeface="PragmaticaC" pitchFamily="50" charset="0"/>
              <a:hlinkClick xmlns:r="http://schemas.openxmlformats.org/officeDocument/2006/relationships" r:id="rId2"/>
            </a:rPr>
            <a:t>www.asv.org.ru</a:t>
          </a:r>
          <a:r>
            <a:rPr lang="ru-RU" sz="1400" kern="1200" dirty="0" smtClean="0">
              <a:latin typeface="PragmaticaC" pitchFamily="50" charset="0"/>
            </a:rPr>
            <a:t> </a:t>
          </a:r>
          <a:endParaRPr lang="ru-RU" sz="1400" kern="1200" dirty="0">
            <a:latin typeface="PragmaticaC" pitchFamily="50" charset="0"/>
          </a:endParaRPr>
        </a:p>
        <a:p>
          <a:pPr marL="114300" lvl="1" indent="-114300" algn="l" defTabSz="622300">
            <a:lnSpc>
              <a:spcPct val="90000"/>
            </a:lnSpc>
            <a:spcBef>
              <a:spcPct val="0"/>
            </a:spcBef>
            <a:spcAft>
              <a:spcPct val="15000"/>
            </a:spcAft>
            <a:buChar char="••"/>
          </a:pPr>
          <a:r>
            <a:rPr lang="ru-RU" sz="1400" kern="1200" dirty="0" smtClean="0">
              <a:latin typeface="PragmaticaC" pitchFamily="50" charset="0"/>
            </a:rPr>
            <a:t>Агентство по страхованию вкладов выплачивает страховые возмещения по вкладам</a:t>
          </a:r>
          <a:endParaRPr lang="ru-RU" sz="1400" kern="1200" dirty="0">
            <a:latin typeface="PragmaticaC" pitchFamily="50" charset="0"/>
          </a:endParaRPr>
        </a:p>
      </dsp:txBody>
      <dsp:txXfrm>
        <a:off x="3039138" y="27046"/>
        <a:ext cx="2706699" cy="1701144"/>
      </dsp:txXfrm>
    </dsp:sp>
    <dsp:sp modelId="{FA712814-2E5E-4037-8F9E-427AEEFF0E31}">
      <dsp:nvSpPr>
        <dsp:cNvPr id="0" name=""/>
        <dsp:cNvSpPr/>
      </dsp:nvSpPr>
      <dsp:spPr>
        <a:xfrm>
          <a:off x="6016507" y="22"/>
          <a:ext cx="2706699" cy="1755191"/>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PragmaticaC" pitchFamily="50" charset="0"/>
            </a:rPr>
            <a:t>Финансовый уполномоченный</a:t>
          </a:r>
          <a:endParaRPr lang="ru-RU" sz="1400" b="1" kern="1200" dirty="0">
            <a:latin typeface="PragmaticaC" pitchFamily="50" charset="0"/>
          </a:endParaRPr>
        </a:p>
        <a:p>
          <a:pPr marL="114300" lvl="1" indent="-114300" algn="l" defTabSz="622300">
            <a:lnSpc>
              <a:spcPct val="90000"/>
            </a:lnSpc>
            <a:spcBef>
              <a:spcPct val="0"/>
            </a:spcBef>
            <a:spcAft>
              <a:spcPct val="15000"/>
            </a:spcAft>
            <a:buChar char="••"/>
          </a:pPr>
          <a:r>
            <a:rPr lang="en-US" sz="1400" kern="1200" dirty="0" smtClean="0">
              <a:latin typeface="PragmaticaC" pitchFamily="50" charset="0"/>
              <a:hlinkClick xmlns:r="http://schemas.openxmlformats.org/officeDocument/2006/relationships" r:id="rId3"/>
            </a:rPr>
            <a:t>www.finombudsman.ru</a:t>
          </a:r>
          <a:r>
            <a:rPr lang="ru-RU" sz="1400" kern="1200" dirty="0" smtClean="0">
              <a:latin typeface="PragmaticaC" pitchFamily="50" charset="0"/>
            </a:rPr>
            <a:t> </a:t>
          </a:r>
          <a:endParaRPr lang="ru-RU" sz="1400" kern="1200" dirty="0">
            <a:latin typeface="PragmaticaC" pitchFamily="50" charset="0"/>
          </a:endParaRPr>
        </a:p>
        <a:p>
          <a:pPr marL="114300" lvl="1" indent="-114300" algn="l" defTabSz="622300">
            <a:lnSpc>
              <a:spcPct val="90000"/>
            </a:lnSpc>
            <a:spcBef>
              <a:spcPct val="0"/>
            </a:spcBef>
            <a:spcAft>
              <a:spcPct val="15000"/>
            </a:spcAft>
            <a:buChar char="••"/>
          </a:pPr>
          <a:r>
            <a:rPr lang="ru-RU" sz="1400" kern="1200" dirty="0" smtClean="0">
              <a:latin typeface="PragmaticaC" pitchFamily="50" charset="0"/>
            </a:rPr>
            <a:t>Уполномоченный по правам потребителей фин. услуг осуществляет досудебное урегулирование спора с фин. организациями. </a:t>
          </a:r>
          <a:endParaRPr lang="ru-RU" sz="1400" kern="1200" dirty="0">
            <a:latin typeface="PragmaticaC" pitchFamily="50" charset="0"/>
          </a:endParaRPr>
        </a:p>
      </dsp:txBody>
      <dsp:txXfrm>
        <a:off x="6016507" y="22"/>
        <a:ext cx="2706699" cy="1755191"/>
      </dsp:txXfrm>
    </dsp:sp>
    <dsp:sp modelId="{DC27074A-041C-49AC-9DE9-8A09A603C6EA}">
      <dsp:nvSpPr>
        <dsp:cNvPr id="0" name=""/>
        <dsp:cNvSpPr/>
      </dsp:nvSpPr>
      <dsp:spPr>
        <a:xfrm>
          <a:off x="61769" y="2025884"/>
          <a:ext cx="2706699" cy="1624019"/>
        </a:xfrm>
        <a:prstGeom prst="rect">
          <a:avLst/>
        </a:prstGeom>
        <a:solidFill>
          <a:schemeClr val="lt1"/>
        </a:solidFill>
        <a:ln w="25400" cap="flat" cmpd="sng" algn="ctr">
          <a:solidFill>
            <a:schemeClr val="bg1">
              <a:lumMod val="7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PragmaticaC" pitchFamily="50" charset="0"/>
            </a:rPr>
            <a:t>ФСПП России</a:t>
          </a:r>
          <a:endParaRPr lang="ru-RU" sz="1400" b="1" kern="1200" dirty="0">
            <a:latin typeface="PragmaticaC" pitchFamily="50" charset="0"/>
          </a:endParaRPr>
        </a:p>
        <a:p>
          <a:pPr marL="114300" lvl="1" indent="-114300" algn="l" defTabSz="622300">
            <a:lnSpc>
              <a:spcPct val="90000"/>
            </a:lnSpc>
            <a:spcBef>
              <a:spcPct val="0"/>
            </a:spcBef>
            <a:spcAft>
              <a:spcPct val="15000"/>
            </a:spcAft>
            <a:buChar char="••"/>
          </a:pPr>
          <a:r>
            <a:rPr lang="en-US" sz="1400" kern="1200" dirty="0" smtClean="0">
              <a:latin typeface="PragmaticaC" pitchFamily="50" charset="0"/>
              <a:hlinkClick xmlns:r="http://schemas.openxmlformats.org/officeDocument/2006/relationships" r:id="rId4"/>
            </a:rPr>
            <a:t>www.fssprus.ru</a:t>
          </a:r>
          <a:r>
            <a:rPr lang="ru-RU" sz="1400" kern="1200" dirty="0" smtClean="0">
              <a:latin typeface="PragmaticaC" pitchFamily="50" charset="0"/>
            </a:rPr>
            <a:t> </a:t>
          </a:r>
          <a:endParaRPr lang="ru-RU" sz="1400" kern="1200" dirty="0">
            <a:latin typeface="PragmaticaC" pitchFamily="50" charset="0"/>
          </a:endParaRPr>
        </a:p>
        <a:p>
          <a:pPr marL="114300" lvl="1" indent="-114300" algn="l" defTabSz="622300">
            <a:lnSpc>
              <a:spcPct val="90000"/>
            </a:lnSpc>
            <a:spcBef>
              <a:spcPct val="0"/>
            </a:spcBef>
            <a:spcAft>
              <a:spcPct val="15000"/>
            </a:spcAft>
            <a:buChar char="••"/>
          </a:pPr>
          <a:r>
            <a:rPr lang="ru-RU" sz="1400" kern="1200" dirty="0" smtClean="0">
              <a:latin typeface="PragmaticaC" pitchFamily="50" charset="0"/>
            </a:rPr>
            <a:t>Федеральная служба судебных приставов России</a:t>
          </a:r>
          <a:r>
            <a:rPr lang="en-US" sz="1400" kern="1200" dirty="0" smtClean="0">
              <a:latin typeface="PragmaticaC" pitchFamily="50" charset="0"/>
            </a:rPr>
            <a:t> </a:t>
          </a:r>
          <a:r>
            <a:rPr lang="ru-RU" sz="1400" kern="1200" dirty="0" smtClean="0">
              <a:latin typeface="PragmaticaC" pitchFamily="50" charset="0"/>
            </a:rPr>
            <a:t>рассматривает жалобы на действия коллекторов.</a:t>
          </a:r>
          <a:endParaRPr lang="ru-RU" sz="1400" kern="1200" dirty="0">
            <a:latin typeface="PragmaticaC" pitchFamily="50" charset="0"/>
          </a:endParaRPr>
        </a:p>
      </dsp:txBody>
      <dsp:txXfrm>
        <a:off x="61769" y="2025884"/>
        <a:ext cx="2706699" cy="1624019"/>
      </dsp:txXfrm>
    </dsp:sp>
    <dsp:sp modelId="{2EB3A7B1-EB7C-4896-9DAC-E08C438C3431}">
      <dsp:nvSpPr>
        <dsp:cNvPr id="0" name=""/>
        <dsp:cNvSpPr/>
      </dsp:nvSpPr>
      <dsp:spPr>
        <a:xfrm>
          <a:off x="3039138" y="2025884"/>
          <a:ext cx="2706699" cy="1624019"/>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ru-RU" sz="1300" b="1" kern="1200" dirty="0" smtClean="0">
              <a:latin typeface="PragmaticaC" pitchFamily="50" charset="0"/>
            </a:rPr>
            <a:t>Полиция</a:t>
          </a:r>
          <a:endParaRPr lang="ru-RU" sz="1300" b="1" kern="1200" dirty="0">
            <a:latin typeface="PragmaticaC" pitchFamily="50" charset="0"/>
          </a:endParaRPr>
        </a:p>
        <a:p>
          <a:pPr marL="114300" lvl="1" indent="-114300" algn="l" defTabSz="577850">
            <a:lnSpc>
              <a:spcPct val="90000"/>
            </a:lnSpc>
            <a:spcBef>
              <a:spcPct val="0"/>
            </a:spcBef>
            <a:spcAft>
              <a:spcPct val="15000"/>
            </a:spcAft>
            <a:buChar char="••"/>
          </a:pPr>
          <a:r>
            <a:rPr lang="ru-RU" sz="1300" kern="1200" dirty="0" smtClean="0">
              <a:latin typeface="PragmaticaC" pitchFamily="50" charset="0"/>
            </a:rPr>
            <a:t>Рассматривает жалобы на противоправные действия сотрудников фин. организаций, деятельность нелегальных фин. организаций, коллекторов, случаи фин. мошенничества</a:t>
          </a:r>
          <a:endParaRPr lang="ru-RU" sz="1300" kern="1200" dirty="0">
            <a:latin typeface="PragmaticaC" pitchFamily="50" charset="0"/>
          </a:endParaRPr>
        </a:p>
      </dsp:txBody>
      <dsp:txXfrm>
        <a:off x="3039138" y="2025884"/>
        <a:ext cx="2706699" cy="1624019"/>
      </dsp:txXfrm>
    </dsp:sp>
    <dsp:sp modelId="{296E114C-EDC4-4206-BE06-8D0EAC2EB6D1}">
      <dsp:nvSpPr>
        <dsp:cNvPr id="0" name=""/>
        <dsp:cNvSpPr/>
      </dsp:nvSpPr>
      <dsp:spPr>
        <a:xfrm>
          <a:off x="6016507" y="2025884"/>
          <a:ext cx="2706699" cy="1624019"/>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ru-RU" sz="1400" b="1" kern="1200" dirty="0" smtClean="0">
              <a:latin typeface="PragmaticaC" pitchFamily="50" charset="0"/>
            </a:rPr>
            <a:t>Прокуратура </a:t>
          </a:r>
          <a:endParaRPr lang="ru-RU" sz="1400" b="1" kern="1200" dirty="0">
            <a:latin typeface="PragmaticaC" pitchFamily="50" charset="0"/>
          </a:endParaRPr>
        </a:p>
        <a:p>
          <a:pPr marL="114300" lvl="1" indent="-114300" algn="l" defTabSz="622300">
            <a:lnSpc>
              <a:spcPct val="90000"/>
            </a:lnSpc>
            <a:spcBef>
              <a:spcPct val="0"/>
            </a:spcBef>
            <a:spcAft>
              <a:spcPct val="15000"/>
            </a:spcAft>
            <a:buChar char="••"/>
          </a:pPr>
          <a:r>
            <a:rPr lang="ru-RU" sz="1400" kern="1200" dirty="0" smtClean="0">
              <a:latin typeface="PragmaticaC" pitchFamily="50" charset="0"/>
            </a:rPr>
            <a:t>Рассматривает жалоба на действия (бездействия) надзорных органов при рассмотрении ими обращений</a:t>
          </a:r>
          <a:endParaRPr lang="ru-RU" sz="1400" kern="1200" dirty="0">
            <a:latin typeface="PragmaticaC" pitchFamily="50" charset="0"/>
          </a:endParaRPr>
        </a:p>
      </dsp:txBody>
      <dsp:txXfrm>
        <a:off x="6016507" y="2025884"/>
        <a:ext cx="2706699" cy="1624019"/>
      </dsp:txXfrm>
    </dsp:sp>
    <dsp:sp modelId="{7311F071-9C60-4F53-9660-AF94B3BCDC05}">
      <dsp:nvSpPr>
        <dsp:cNvPr id="0" name=""/>
        <dsp:cNvSpPr/>
      </dsp:nvSpPr>
      <dsp:spPr>
        <a:xfrm>
          <a:off x="61769" y="3920573"/>
          <a:ext cx="8661437" cy="1624019"/>
        </a:xfrm>
        <a:prstGeom prst="rect">
          <a:avLst/>
        </a:prstGeom>
        <a:solidFill>
          <a:schemeClr val="lt1"/>
        </a:solidFill>
        <a:ln w="25400" cap="flat" cmpd="sng" algn="ctr">
          <a:solidFill>
            <a:schemeClr val="bg1">
              <a:lumMod val="65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ru-RU" sz="3000" b="1" kern="1200" dirty="0" smtClean="0">
              <a:solidFill>
                <a:schemeClr val="tx1">
                  <a:lumMod val="65000"/>
                  <a:lumOff val="35000"/>
                </a:schemeClr>
              </a:solidFill>
              <a:latin typeface="PragmaticaC" pitchFamily="50" charset="0"/>
              <a:ea typeface="+mj-ea"/>
              <a:cs typeface="+mj-cs"/>
            </a:rPr>
            <a:t>Банк России </a:t>
          </a:r>
          <a:r>
            <a:rPr lang="en-US" sz="1400" kern="1200" dirty="0" smtClean="0">
              <a:latin typeface="PragmaticaC" pitchFamily="50" charset="0"/>
              <a:hlinkClick xmlns:r="http://schemas.openxmlformats.org/officeDocument/2006/relationships" r:id="rId5"/>
            </a:rPr>
            <a:t>www.cbr.ru</a:t>
          </a:r>
          <a:r>
            <a:rPr lang="ru-RU" sz="1400" kern="1200" dirty="0" smtClean="0">
              <a:latin typeface="PragmaticaC" pitchFamily="50" charset="0"/>
            </a:rPr>
            <a:t> </a:t>
          </a:r>
          <a:r>
            <a:rPr lang="en-US" sz="1400" kern="1200" dirty="0" smtClean="0">
              <a:latin typeface="PragmaticaC" pitchFamily="50" charset="0"/>
            </a:rPr>
            <a:t> </a:t>
          </a:r>
          <a:r>
            <a:rPr lang="ru-RU" sz="1400" kern="1200" dirty="0" smtClean="0">
              <a:latin typeface="PragmaticaC" pitchFamily="50" charset="0"/>
            </a:rPr>
            <a:t> </a:t>
          </a:r>
          <a:r>
            <a:rPr lang="en-US" sz="1400" kern="1200" dirty="0" smtClean="0">
              <a:latin typeface="PragmaticaC" pitchFamily="50" charset="0"/>
            </a:rPr>
            <a:t> </a:t>
          </a:r>
          <a:endParaRPr lang="ru-RU" sz="3000" b="1" kern="1200" dirty="0">
            <a:solidFill>
              <a:schemeClr val="tx1">
                <a:lumMod val="65000"/>
                <a:lumOff val="35000"/>
              </a:schemeClr>
            </a:solidFill>
            <a:latin typeface="PragmaticaC" pitchFamily="50" charset="0"/>
            <a:ea typeface="+mj-ea"/>
            <a:cs typeface="+mj-cs"/>
          </a:endParaRPr>
        </a:p>
        <a:p>
          <a:pPr marL="171450" lvl="1" indent="-171450" algn="l" defTabSz="711200">
            <a:lnSpc>
              <a:spcPct val="90000"/>
            </a:lnSpc>
            <a:spcBef>
              <a:spcPct val="0"/>
            </a:spcBef>
            <a:spcAft>
              <a:spcPct val="15000"/>
            </a:spcAft>
            <a:buChar char="••"/>
          </a:pPr>
          <a:r>
            <a:rPr lang="ru-RU" sz="1600" kern="1200" dirty="0" smtClean="0">
              <a:latin typeface="PragmaticaC" pitchFamily="50" charset="0"/>
            </a:rPr>
            <a:t>Осуществляет регулирование деятельности банков, страховых компаний и микрофинансовых организаций. </a:t>
          </a:r>
          <a:endParaRPr lang="ru-RU" sz="1600" kern="1200" dirty="0">
            <a:latin typeface="PragmaticaC" pitchFamily="50" charset="0"/>
          </a:endParaRPr>
        </a:p>
        <a:p>
          <a:pPr marL="171450" lvl="1" indent="-171450" algn="l" defTabSz="711200">
            <a:lnSpc>
              <a:spcPct val="90000"/>
            </a:lnSpc>
            <a:spcBef>
              <a:spcPct val="0"/>
            </a:spcBef>
            <a:spcAft>
              <a:spcPct val="15000"/>
            </a:spcAft>
            <a:buChar char="••"/>
          </a:pPr>
          <a:r>
            <a:rPr lang="ru-RU" sz="1600" kern="1200" dirty="0" smtClean="0">
              <a:latin typeface="PragmaticaC" pitchFamily="50" charset="0"/>
            </a:rPr>
            <a:t>Банк России защищает только от действий организаций, имеющих лицензии.  </a:t>
          </a:r>
          <a:endParaRPr lang="ru-RU" sz="1600" kern="1200" dirty="0">
            <a:latin typeface="PragmaticaC" pitchFamily="50" charset="0"/>
          </a:endParaRPr>
        </a:p>
        <a:p>
          <a:pPr marL="114300" lvl="1" indent="-114300" algn="l" defTabSz="622300">
            <a:lnSpc>
              <a:spcPct val="90000"/>
            </a:lnSpc>
            <a:spcBef>
              <a:spcPct val="0"/>
            </a:spcBef>
            <a:spcAft>
              <a:spcPct val="15000"/>
            </a:spcAft>
            <a:buChar char="••"/>
          </a:pPr>
          <a:endParaRPr lang="ru-RU" sz="1400" kern="1200" dirty="0"/>
        </a:p>
      </dsp:txBody>
      <dsp:txXfrm>
        <a:off x="61769" y="3920573"/>
        <a:ext cx="8661437" cy="16240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CB4EB-5D0D-4B7C-A41C-FD547D4DB08E}" type="datetimeFigureOut">
              <a:rPr lang="ru-RU" smtClean="0"/>
              <a:pPr/>
              <a:t>18.04.2021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93349-CA52-42C6-8CFE-9A8C447BE7FF}" type="slidenum">
              <a:rPr lang="ru-RU" smtClean="0"/>
              <a:pPr/>
              <a:t>‹#›</a:t>
            </a:fld>
            <a:endParaRPr lang="ru-RU"/>
          </a:p>
        </p:txBody>
      </p:sp>
    </p:spTree>
    <p:extLst>
      <p:ext uri="{BB962C8B-B14F-4D97-AF65-F5344CB8AC3E}">
        <p14:creationId xmlns:p14="http://schemas.microsoft.com/office/powerpoint/2010/main" val="3305951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1" name="Google Shape;25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Лучше сделать какую-то </a:t>
            </a:r>
            <a:r>
              <a:rPr lang="ru-RU" dirty="0" err="1" smtClean="0"/>
              <a:t>инфографику</a:t>
            </a:r>
            <a:r>
              <a:rPr lang="ru-RU" dirty="0" smtClean="0"/>
              <a:t> </a:t>
            </a:r>
            <a:endParaRPr lang="ru-RU" dirty="0"/>
          </a:p>
        </p:txBody>
      </p:sp>
      <p:sp>
        <p:nvSpPr>
          <p:cNvPr id="4" name="Номер слайда 3"/>
          <p:cNvSpPr>
            <a:spLocks noGrp="1"/>
          </p:cNvSpPr>
          <p:nvPr>
            <p:ph type="sldNum" sz="quarter" idx="10"/>
          </p:nvPr>
        </p:nvSpPr>
        <p:spPr/>
        <p:txBody>
          <a:bodyPr/>
          <a:lstStyle/>
          <a:p>
            <a:fld id="{41E93349-CA52-42C6-8CFE-9A8C447BE7FF}"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309499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Штраф — это наказание (неустойка) за законченное нарушение договора, которое измеряется какой-то конкретной, фиксированной, суммой;</a:t>
            </a:r>
          </a:p>
          <a:p>
            <a:r>
              <a:rPr lang="ru-RU" b="0" i="0" dirty="0" smtClean="0">
                <a:solidFill>
                  <a:srgbClr val="000000"/>
                </a:solidFill>
                <a:effectLst/>
                <a:latin typeface="Open Sans"/>
              </a:rPr>
              <a:t>пени — это наказание (неустойка) за продолжающееся (длящееся) нарушение договора, которое изменяется со временем, т.е. чем дольше длится нарушение, тем больше наказание (растет пени).</a:t>
            </a:r>
            <a:endParaRPr lang="ru-RU" dirty="0"/>
          </a:p>
        </p:txBody>
      </p:sp>
      <p:sp>
        <p:nvSpPr>
          <p:cNvPr id="4" name="Номер слайда 3"/>
          <p:cNvSpPr>
            <a:spLocks noGrp="1"/>
          </p:cNvSpPr>
          <p:nvPr>
            <p:ph type="sldNum" sz="quarter" idx="10"/>
          </p:nvPr>
        </p:nvSpPr>
        <p:spPr/>
        <p:txBody>
          <a:bodyPr/>
          <a:lstStyle/>
          <a:p>
            <a:fld id="{41E93349-CA52-42C6-8CFE-9A8C447BE7FF}" type="slidenum">
              <a:rPr lang="ru-RU" smtClean="0"/>
              <a:pPr/>
              <a:t>20</a:t>
            </a:fld>
            <a:endParaRPr lang="ru-RU"/>
          </a:p>
        </p:txBody>
      </p:sp>
    </p:spTree>
    <p:extLst>
      <p:ext uri="{BB962C8B-B14F-4D97-AF65-F5344CB8AC3E}">
        <p14:creationId xmlns:p14="http://schemas.microsoft.com/office/powerpoint/2010/main" val="90742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312323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158180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2437706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94911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90344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2700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82839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43044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87420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5889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1224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688458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76578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26580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3424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Заголовок - вверху" type="tx">
  <p:cSld name="Заголовок - вверху">
    <p:spTree>
      <p:nvGrpSpPr>
        <p:cNvPr id="1" name="Shape 23"/>
        <p:cNvGrpSpPr/>
        <p:nvPr/>
      </p:nvGrpSpPr>
      <p:grpSpPr>
        <a:xfrm>
          <a:off x="0" y="0"/>
          <a:ext cx="0" cy="0"/>
          <a:chOff x="0" y="0"/>
          <a:chExt cx="0" cy="0"/>
        </a:xfrm>
      </p:grpSpPr>
      <p:sp>
        <p:nvSpPr>
          <p:cNvPr id="24" name="Google Shape;24;g60dc92d2b7_0_180"/>
          <p:cNvSpPr txBox="1">
            <a:spLocks noGrp="1"/>
          </p:cNvSpPr>
          <p:nvPr>
            <p:ph type="body" idx="1"/>
          </p:nvPr>
        </p:nvSpPr>
        <p:spPr>
          <a:xfrm>
            <a:off x="285750" y="321469"/>
            <a:ext cx="7858200" cy="321600"/>
          </a:xfrm>
          <a:prstGeom prst="rect">
            <a:avLst/>
          </a:prstGeom>
          <a:noFill/>
          <a:ln>
            <a:noFill/>
          </a:ln>
        </p:spPr>
        <p:txBody>
          <a:bodyPr spcFirstLastPara="1" wrap="square" lIns="91425" tIns="45700" rIns="91425" bIns="45700" anchor="b" anchorCtr="0">
            <a:noAutofit/>
          </a:bodyPr>
          <a:lstStyle>
            <a:lvl1pPr marL="457200" lvl="0" indent="-228600" algn="l">
              <a:lnSpc>
                <a:spcPct val="80000"/>
              </a:lnSpc>
              <a:spcBef>
                <a:spcPts val="0"/>
              </a:spcBef>
              <a:spcAft>
                <a:spcPts val="0"/>
              </a:spcAft>
              <a:buClr>
                <a:schemeClr val="dk1"/>
              </a:buClr>
              <a:buSzPts val="1700"/>
              <a:buFont typeface="Arial"/>
              <a:buNone/>
              <a:defRPr sz="1700" cap="none">
                <a:latin typeface="Arial"/>
                <a:ea typeface="Arial"/>
                <a:cs typeface="Arial"/>
                <a:sym typeface="Arial"/>
              </a:defRPr>
            </a:lvl1pPr>
            <a:lvl2pPr marL="914400" lvl="1" indent="-406400" algn="l">
              <a:lnSpc>
                <a:spcPct val="100000"/>
              </a:lnSpc>
              <a:spcBef>
                <a:spcPts val="560"/>
              </a:spcBef>
              <a:spcAft>
                <a:spcPts val="0"/>
              </a:spcAft>
              <a:buSzPts val="2800"/>
              <a:buChar char="–"/>
              <a:defRPr/>
            </a:lvl2pPr>
            <a:lvl3pPr marL="1371600" lvl="2" indent="-381000" algn="l">
              <a:lnSpc>
                <a:spcPct val="100000"/>
              </a:lnSpc>
              <a:spcBef>
                <a:spcPts val="480"/>
              </a:spcBef>
              <a:spcAft>
                <a:spcPts val="0"/>
              </a:spcAft>
              <a:buSzPts val="24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
        <p:nvSpPr>
          <p:cNvPr id="25" name="Google Shape;25;g60dc92d2b7_0_18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g60dc92d2b7_0_18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Заголовок раздела">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1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Сравнение" type="twoTxTwoObj">
  <p:cSld name="Сравнение">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Пустой слайд" type="blank">
  <p:cSld name="Пустой слайд">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3423038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Объект с подписью">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Рисунок с подписью">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Заголовок и вертикальный текст">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Вертикальный заголовок и текст">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Заголовок и пункты, дополн.">
  <p:cSld name="Заголовок и пункты, дополн.">
    <p:spTree>
      <p:nvGrpSpPr>
        <p:cNvPr id="1" name="Shape 84"/>
        <p:cNvGrpSpPr/>
        <p:nvPr/>
      </p:nvGrpSpPr>
      <p:grpSpPr>
        <a:xfrm>
          <a:off x="0" y="0"/>
          <a:ext cx="0" cy="0"/>
          <a:chOff x="0" y="0"/>
          <a:chExt cx="0" cy="0"/>
        </a:xfrm>
      </p:grpSpPr>
      <p:sp>
        <p:nvSpPr>
          <p:cNvPr id="85" name="Google Shape;85;g604cd6db3b_0_179"/>
          <p:cNvSpPr txBox="1">
            <a:spLocks noGrp="1"/>
          </p:cNvSpPr>
          <p:nvPr>
            <p:ph type="body" idx="1"/>
          </p:nvPr>
        </p:nvSpPr>
        <p:spPr>
          <a:xfrm>
            <a:off x="285750" y="321469"/>
            <a:ext cx="7858200" cy="321600"/>
          </a:xfrm>
          <a:prstGeom prst="rect">
            <a:avLst/>
          </a:prstGeom>
          <a:noFill/>
          <a:ln>
            <a:noFill/>
          </a:ln>
        </p:spPr>
        <p:txBody>
          <a:bodyPr spcFirstLastPara="1" wrap="square" lIns="35725" tIns="35725" rIns="35725" bIns="35725" anchor="b" anchorCtr="0">
            <a:noAutofit/>
          </a:bodyPr>
          <a:lstStyle>
            <a:lvl1pPr marL="457200" lvl="0" indent="-228600" algn="l" rtl="0">
              <a:lnSpc>
                <a:spcPct val="80000"/>
              </a:lnSpc>
              <a:spcBef>
                <a:spcPts val="0"/>
              </a:spcBef>
              <a:spcAft>
                <a:spcPts val="0"/>
              </a:spcAft>
              <a:buClr>
                <a:srgbClr val="838787"/>
              </a:buClr>
              <a:buSzPts val="1700"/>
              <a:buFont typeface="Arial"/>
              <a:buNone/>
              <a:defRPr sz="1700" cap="none">
                <a:latin typeface="Arial"/>
                <a:ea typeface="Arial"/>
                <a:cs typeface="Arial"/>
                <a:sym typeface="Arial"/>
              </a:defRPr>
            </a:lvl1pPr>
            <a:lvl2pPr marL="914400" lvl="1" indent="-311150" algn="l" rtl="0">
              <a:lnSpc>
                <a:spcPct val="100000"/>
              </a:lnSpc>
              <a:spcBef>
                <a:spcPts val="2000"/>
              </a:spcBef>
              <a:spcAft>
                <a:spcPts val="0"/>
              </a:spcAft>
              <a:buSzPts val="1300"/>
              <a:buChar char="–"/>
              <a:defRPr/>
            </a:lvl2pPr>
            <a:lvl3pPr marL="1371600" lvl="2" indent="-311150" algn="l" rtl="0">
              <a:lnSpc>
                <a:spcPct val="100000"/>
              </a:lnSpc>
              <a:spcBef>
                <a:spcPts val="2000"/>
              </a:spcBef>
              <a:spcAft>
                <a:spcPts val="0"/>
              </a:spcAft>
              <a:buSzPts val="1300"/>
              <a:buChar char="•"/>
              <a:defRPr/>
            </a:lvl3pPr>
            <a:lvl4pPr marL="1828800" lvl="3" indent="-311150" algn="l" rtl="0">
              <a:lnSpc>
                <a:spcPct val="100000"/>
              </a:lnSpc>
              <a:spcBef>
                <a:spcPts val="2000"/>
              </a:spcBef>
              <a:spcAft>
                <a:spcPts val="0"/>
              </a:spcAft>
              <a:buSzPts val="1300"/>
              <a:buChar char="–"/>
              <a:defRPr/>
            </a:lvl4pPr>
            <a:lvl5pPr marL="2286000" lvl="4" indent="-311150" algn="l" rtl="0">
              <a:lnSpc>
                <a:spcPct val="100000"/>
              </a:lnSpc>
              <a:spcBef>
                <a:spcPts val="2000"/>
              </a:spcBef>
              <a:spcAft>
                <a:spcPts val="0"/>
              </a:spcAft>
              <a:buSzPts val="1300"/>
              <a:buChar char="»"/>
              <a:defRPr/>
            </a:lvl5pPr>
            <a:lvl6pPr marL="2743200" lvl="5" indent="-311150" algn="l" rtl="0">
              <a:lnSpc>
                <a:spcPct val="100000"/>
              </a:lnSpc>
              <a:spcBef>
                <a:spcPts val="2000"/>
              </a:spcBef>
              <a:spcAft>
                <a:spcPts val="0"/>
              </a:spcAft>
              <a:buSzPts val="1300"/>
              <a:buChar char="•"/>
              <a:defRPr/>
            </a:lvl6pPr>
            <a:lvl7pPr marL="3200400" lvl="6" indent="-311150" algn="l" rtl="0">
              <a:lnSpc>
                <a:spcPct val="100000"/>
              </a:lnSpc>
              <a:spcBef>
                <a:spcPts val="2000"/>
              </a:spcBef>
              <a:spcAft>
                <a:spcPts val="0"/>
              </a:spcAft>
              <a:buSzPts val="1300"/>
              <a:buChar char="•"/>
              <a:defRPr/>
            </a:lvl7pPr>
            <a:lvl8pPr marL="3657600" lvl="7" indent="-311150" algn="l" rtl="0">
              <a:lnSpc>
                <a:spcPct val="100000"/>
              </a:lnSpc>
              <a:spcBef>
                <a:spcPts val="2000"/>
              </a:spcBef>
              <a:spcAft>
                <a:spcPts val="0"/>
              </a:spcAft>
              <a:buSzPts val="1300"/>
              <a:buChar char="•"/>
              <a:defRPr/>
            </a:lvl8pPr>
            <a:lvl9pPr marL="4114800" lvl="8" indent="-311150" algn="l" rtl="0">
              <a:lnSpc>
                <a:spcPct val="100000"/>
              </a:lnSpc>
              <a:spcBef>
                <a:spcPts val="2000"/>
              </a:spcBef>
              <a:spcAft>
                <a:spcPts val="0"/>
              </a:spcAft>
              <a:buSzPts val="1300"/>
              <a:buChar char="•"/>
              <a:defRPr/>
            </a:lvl9pPr>
          </a:lstStyle>
          <a:p>
            <a:endParaRPr/>
          </a:p>
        </p:txBody>
      </p:sp>
      <p:sp>
        <p:nvSpPr>
          <p:cNvPr id="86" name="Google Shape;86;g604cd6db3b_0_179"/>
          <p:cNvSpPr txBox="1">
            <a:spLocks noGrp="1"/>
          </p:cNvSpPr>
          <p:nvPr>
            <p:ph type="title"/>
          </p:nvPr>
        </p:nvSpPr>
        <p:spPr>
          <a:xfrm>
            <a:off x="285750" y="1080492"/>
            <a:ext cx="8572500" cy="509100"/>
          </a:xfrm>
          <a:prstGeom prst="rect">
            <a:avLst/>
          </a:prstGeom>
          <a:noFill/>
          <a:ln>
            <a:noFill/>
          </a:ln>
        </p:spPr>
        <p:txBody>
          <a:bodyPr spcFirstLastPara="1" wrap="square" lIns="35725" tIns="35725" rIns="35725" bIns="35725" anchor="t" anchorCtr="0">
            <a:noAutofit/>
          </a:bodyPr>
          <a:lstStyle>
            <a:lvl1pPr lvl="0" algn="l" rtl="0">
              <a:lnSpc>
                <a:spcPct val="80000"/>
              </a:lnSpc>
              <a:spcBef>
                <a:spcPts val="2000"/>
              </a:spcBef>
              <a:spcAft>
                <a:spcPts val="0"/>
              </a:spcAft>
              <a:buClr>
                <a:schemeClr val="accent1"/>
              </a:buClr>
              <a:buSzPts val="1300"/>
              <a:buNone/>
              <a:defRPr/>
            </a:lvl1pPr>
            <a:lvl2pPr lvl="1" algn="l" rtl="0">
              <a:lnSpc>
                <a:spcPct val="80000"/>
              </a:lnSpc>
              <a:spcBef>
                <a:spcPts val="2000"/>
              </a:spcBef>
              <a:spcAft>
                <a:spcPts val="0"/>
              </a:spcAft>
              <a:buClr>
                <a:schemeClr val="accent1"/>
              </a:buClr>
              <a:buSzPts val="1300"/>
              <a:buNone/>
              <a:defRPr/>
            </a:lvl2pPr>
            <a:lvl3pPr lvl="2" algn="l" rtl="0">
              <a:lnSpc>
                <a:spcPct val="80000"/>
              </a:lnSpc>
              <a:spcBef>
                <a:spcPts val="2000"/>
              </a:spcBef>
              <a:spcAft>
                <a:spcPts val="0"/>
              </a:spcAft>
              <a:buClr>
                <a:schemeClr val="accent1"/>
              </a:buClr>
              <a:buSzPts val="1300"/>
              <a:buNone/>
              <a:defRPr/>
            </a:lvl3pPr>
            <a:lvl4pPr lvl="3" algn="l" rtl="0">
              <a:lnSpc>
                <a:spcPct val="80000"/>
              </a:lnSpc>
              <a:spcBef>
                <a:spcPts val="2000"/>
              </a:spcBef>
              <a:spcAft>
                <a:spcPts val="0"/>
              </a:spcAft>
              <a:buClr>
                <a:schemeClr val="accent1"/>
              </a:buClr>
              <a:buSzPts val="1300"/>
              <a:buNone/>
              <a:defRPr/>
            </a:lvl4pPr>
            <a:lvl5pPr lvl="4" algn="l" rtl="0">
              <a:lnSpc>
                <a:spcPct val="80000"/>
              </a:lnSpc>
              <a:spcBef>
                <a:spcPts val="2000"/>
              </a:spcBef>
              <a:spcAft>
                <a:spcPts val="0"/>
              </a:spcAft>
              <a:buClr>
                <a:schemeClr val="accent1"/>
              </a:buClr>
              <a:buSzPts val="1300"/>
              <a:buNone/>
              <a:defRPr/>
            </a:lvl5pPr>
            <a:lvl6pPr lvl="5" algn="l" rtl="0">
              <a:lnSpc>
                <a:spcPct val="80000"/>
              </a:lnSpc>
              <a:spcBef>
                <a:spcPts val="2000"/>
              </a:spcBef>
              <a:spcAft>
                <a:spcPts val="0"/>
              </a:spcAft>
              <a:buClr>
                <a:schemeClr val="accent1"/>
              </a:buClr>
              <a:buSzPts val="1300"/>
              <a:buNone/>
              <a:defRPr/>
            </a:lvl6pPr>
            <a:lvl7pPr lvl="6" algn="l" rtl="0">
              <a:lnSpc>
                <a:spcPct val="80000"/>
              </a:lnSpc>
              <a:spcBef>
                <a:spcPts val="2000"/>
              </a:spcBef>
              <a:spcAft>
                <a:spcPts val="0"/>
              </a:spcAft>
              <a:buClr>
                <a:schemeClr val="accent1"/>
              </a:buClr>
              <a:buSzPts val="1300"/>
              <a:buNone/>
              <a:defRPr/>
            </a:lvl7pPr>
            <a:lvl8pPr lvl="7" algn="l" rtl="0">
              <a:lnSpc>
                <a:spcPct val="80000"/>
              </a:lnSpc>
              <a:spcBef>
                <a:spcPts val="2000"/>
              </a:spcBef>
              <a:spcAft>
                <a:spcPts val="0"/>
              </a:spcAft>
              <a:buClr>
                <a:schemeClr val="accent1"/>
              </a:buClr>
              <a:buSzPts val="1300"/>
              <a:buNone/>
              <a:defRPr/>
            </a:lvl8pPr>
            <a:lvl9pPr lvl="8" algn="l" rtl="0">
              <a:lnSpc>
                <a:spcPct val="80000"/>
              </a:lnSpc>
              <a:spcBef>
                <a:spcPts val="2000"/>
              </a:spcBef>
              <a:spcAft>
                <a:spcPts val="0"/>
              </a:spcAft>
              <a:buClr>
                <a:schemeClr val="accent1"/>
              </a:buClr>
              <a:buSzPts val="1300"/>
              <a:buNone/>
              <a:defRPr/>
            </a:lvl9pPr>
          </a:lstStyle>
          <a:p>
            <a:endParaRPr/>
          </a:p>
        </p:txBody>
      </p:sp>
      <p:sp>
        <p:nvSpPr>
          <p:cNvPr id="87" name="Google Shape;87;g604cd6db3b_0_179"/>
          <p:cNvSpPr txBox="1">
            <a:spLocks noGrp="1"/>
          </p:cNvSpPr>
          <p:nvPr>
            <p:ph type="body" idx="2"/>
          </p:nvPr>
        </p:nvSpPr>
        <p:spPr>
          <a:xfrm>
            <a:off x="285750" y="1928813"/>
            <a:ext cx="8572500" cy="4295100"/>
          </a:xfrm>
          <a:prstGeom prst="rect">
            <a:avLst/>
          </a:prstGeom>
          <a:noFill/>
          <a:ln>
            <a:noFill/>
          </a:ln>
        </p:spPr>
        <p:txBody>
          <a:bodyPr spcFirstLastPara="1" wrap="square" lIns="35725" tIns="35725" rIns="35725" bIns="35725" anchor="t" anchorCtr="0">
            <a:noAutofit/>
          </a:bodyPr>
          <a:lstStyle>
            <a:lvl1pPr marL="457200" lvl="0" indent="-311150" algn="l" rtl="0">
              <a:lnSpc>
                <a:spcPct val="100000"/>
              </a:lnSpc>
              <a:spcBef>
                <a:spcPts val="2000"/>
              </a:spcBef>
              <a:spcAft>
                <a:spcPts val="0"/>
              </a:spcAft>
              <a:buClr>
                <a:schemeClr val="accent1"/>
              </a:buClr>
              <a:buSzPts val="1300"/>
              <a:buChar char="▸"/>
              <a:defRPr/>
            </a:lvl1pPr>
            <a:lvl2pPr marL="914400" lvl="1" indent="-311150" algn="l" rtl="0">
              <a:lnSpc>
                <a:spcPct val="100000"/>
              </a:lnSpc>
              <a:spcBef>
                <a:spcPts val="2000"/>
              </a:spcBef>
              <a:spcAft>
                <a:spcPts val="0"/>
              </a:spcAft>
              <a:buClr>
                <a:schemeClr val="accent1"/>
              </a:buClr>
              <a:buSzPts val="1300"/>
              <a:buChar char="▸"/>
              <a:defRPr/>
            </a:lvl2pPr>
            <a:lvl3pPr marL="1371600" lvl="2" indent="-311150" algn="l" rtl="0">
              <a:lnSpc>
                <a:spcPct val="100000"/>
              </a:lnSpc>
              <a:spcBef>
                <a:spcPts val="2000"/>
              </a:spcBef>
              <a:spcAft>
                <a:spcPts val="0"/>
              </a:spcAft>
              <a:buClr>
                <a:schemeClr val="accent1"/>
              </a:buClr>
              <a:buSzPts val="1300"/>
              <a:buChar char="▸"/>
              <a:defRPr/>
            </a:lvl3pPr>
            <a:lvl4pPr marL="1828800" lvl="3" indent="-311150" algn="l" rtl="0">
              <a:lnSpc>
                <a:spcPct val="100000"/>
              </a:lnSpc>
              <a:spcBef>
                <a:spcPts val="2000"/>
              </a:spcBef>
              <a:spcAft>
                <a:spcPts val="0"/>
              </a:spcAft>
              <a:buClr>
                <a:schemeClr val="accent1"/>
              </a:buClr>
              <a:buSzPts val="1300"/>
              <a:buChar char="▸"/>
              <a:defRPr/>
            </a:lvl4pPr>
            <a:lvl5pPr marL="2286000" lvl="4" indent="-311150" algn="l" rtl="0">
              <a:lnSpc>
                <a:spcPct val="100000"/>
              </a:lnSpc>
              <a:spcBef>
                <a:spcPts val="2000"/>
              </a:spcBef>
              <a:spcAft>
                <a:spcPts val="0"/>
              </a:spcAft>
              <a:buClr>
                <a:schemeClr val="accent1"/>
              </a:buClr>
              <a:buSzPts val="1300"/>
              <a:buChar char="▸"/>
              <a:defRPr/>
            </a:lvl5pPr>
            <a:lvl6pPr marL="2743200" lvl="5" indent="-311150" algn="l" rtl="0">
              <a:lnSpc>
                <a:spcPct val="100000"/>
              </a:lnSpc>
              <a:spcBef>
                <a:spcPts val="2000"/>
              </a:spcBef>
              <a:spcAft>
                <a:spcPts val="0"/>
              </a:spcAft>
              <a:buSzPts val="1300"/>
              <a:buChar char="•"/>
              <a:defRPr/>
            </a:lvl6pPr>
            <a:lvl7pPr marL="3200400" lvl="6" indent="-311150" algn="l" rtl="0">
              <a:lnSpc>
                <a:spcPct val="100000"/>
              </a:lnSpc>
              <a:spcBef>
                <a:spcPts val="2000"/>
              </a:spcBef>
              <a:spcAft>
                <a:spcPts val="0"/>
              </a:spcAft>
              <a:buSzPts val="1300"/>
              <a:buChar char="•"/>
              <a:defRPr/>
            </a:lvl7pPr>
            <a:lvl8pPr marL="3657600" lvl="7" indent="-311150" algn="l" rtl="0">
              <a:lnSpc>
                <a:spcPct val="100000"/>
              </a:lnSpc>
              <a:spcBef>
                <a:spcPts val="2000"/>
              </a:spcBef>
              <a:spcAft>
                <a:spcPts val="0"/>
              </a:spcAft>
              <a:buSzPts val="1300"/>
              <a:buChar char="•"/>
              <a:defRPr/>
            </a:lvl8pPr>
            <a:lvl9pPr marL="4114800" lvl="8" indent="-311150" algn="l" rtl="0">
              <a:lnSpc>
                <a:spcPct val="100000"/>
              </a:lnSpc>
              <a:spcBef>
                <a:spcPts val="2000"/>
              </a:spcBef>
              <a:spcAft>
                <a:spcPts val="0"/>
              </a:spcAft>
              <a:buSzPts val="1300"/>
              <a:buChar char="•"/>
              <a:defRPr/>
            </a:lvl9pPr>
          </a:lstStyle>
          <a:p>
            <a:endParaRPr/>
          </a:p>
        </p:txBody>
      </p:sp>
      <p:sp>
        <p:nvSpPr>
          <p:cNvPr id="88" name="Google Shape;88;g604cd6db3b_0_179"/>
          <p:cNvSpPr txBox="1">
            <a:spLocks noGrp="1"/>
          </p:cNvSpPr>
          <p:nvPr>
            <p:ph type="sldNum" idx="12"/>
          </p:nvPr>
        </p:nvSpPr>
        <p:spPr>
          <a:xfrm>
            <a:off x="8568719" y="303609"/>
            <a:ext cx="285900" cy="321600"/>
          </a:xfrm>
          <a:prstGeom prst="rect">
            <a:avLst/>
          </a:prstGeom>
          <a:noFill/>
          <a:ln>
            <a:noFill/>
          </a:ln>
        </p:spPr>
        <p:txBody>
          <a:bodyPr spcFirstLastPara="1" wrap="square" lIns="35725" tIns="35725" rIns="35725" bIns="35725" anchor="t" anchorCtr="0">
            <a:noAutofit/>
          </a:bodyPr>
          <a:lstStyle>
            <a:lvl1pPr marL="0" lvl="0"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1pPr>
            <a:lvl2pPr marL="0" lvl="1"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2pPr>
            <a:lvl3pPr marL="0" lvl="2"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3pPr>
            <a:lvl4pPr marL="0" lvl="3"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4pPr>
            <a:lvl5pPr marL="0" lvl="4"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5pPr>
            <a:lvl6pPr marL="0" lvl="5"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6pPr>
            <a:lvl7pPr marL="0" lvl="6"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7pPr>
            <a:lvl8pPr marL="0" lvl="7"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8pPr>
            <a:lvl9pPr marL="0" lvl="8" indent="0" algn="r" rtl="0">
              <a:lnSpc>
                <a:spcPct val="80000"/>
              </a:lnSpc>
              <a:spcBef>
                <a:spcPts val="0"/>
              </a:spcBef>
              <a:spcAft>
                <a:spcPts val="0"/>
              </a:spcAft>
              <a:buClr>
                <a:srgbClr val="838787"/>
              </a:buClr>
              <a:buSzPts val="1700"/>
              <a:buFont typeface="Arial"/>
              <a:buNone/>
              <a:defRPr sz="1700">
                <a:latin typeface="Arial"/>
                <a:ea typeface="Arial"/>
                <a:cs typeface="Arial"/>
                <a:sym typeface="Arial"/>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sz="1200">
              <a:latin typeface="Calibri"/>
              <a:ea typeface="Calibri"/>
              <a:cs typeface="Calibri"/>
              <a:sym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81065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45041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71000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722979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6300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25461241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20206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816780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771170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140393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577195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106501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156542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268559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96163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9335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28053396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625544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3207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74778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75656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42586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484376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58092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983865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142482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067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18164999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331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5162169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589730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39347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322803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616992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797553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561458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91560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2182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4733139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78657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702172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0437276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680749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537939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07266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578500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552419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0793517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1300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56266067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9080813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64974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392715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702535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221194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96221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668448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8295247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8693326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27F001-5573-4A89-9236-FF21A0465732}" type="datetimeFigureOut">
              <a:rPr lang="ru-RU">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73FCDD5-148E-487E-A311-C93CCFA2CD9B}"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6998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83A24A-796E-42D0-B808-D3E6371A551D}" type="datetimeFigureOut">
              <a:rPr lang="ru-RU" smtClean="0"/>
              <a:pPr/>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D08FF5-1D9D-47FC-9057-3960851A4BBB}" type="slidenum">
              <a:rPr lang="ru-RU" smtClean="0"/>
              <a:pPr/>
              <a:t>‹#›</a:t>
            </a:fld>
            <a:endParaRPr lang="ru-RU"/>
          </a:p>
        </p:txBody>
      </p:sp>
    </p:spTree>
    <p:extLst>
      <p:ext uri="{BB962C8B-B14F-4D97-AF65-F5344CB8AC3E}">
        <p14:creationId xmlns:p14="http://schemas.microsoft.com/office/powerpoint/2010/main" val="380188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3A24A-796E-42D0-B808-D3E6371A551D}" type="datetimeFigureOut">
              <a:rPr lang="ru-RU" smtClean="0"/>
              <a:pPr/>
              <a:t>18.04.2021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08FF5-1D9D-47FC-9057-3960851A4BBB}" type="slidenum">
              <a:rPr lang="ru-RU" smtClean="0"/>
              <a:pPr/>
              <a:t>‹#›</a:t>
            </a:fld>
            <a:endParaRPr lang="ru-RU"/>
          </a:p>
        </p:txBody>
      </p:sp>
    </p:spTree>
    <p:extLst>
      <p:ext uri="{BB962C8B-B14F-4D97-AF65-F5344CB8AC3E}">
        <p14:creationId xmlns:p14="http://schemas.microsoft.com/office/powerpoint/2010/main" val="115468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75EED-A931-4A75-9A88-98EE6CE0C974}"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8CC57-F32B-4A6C-A0A8-6DF8864B0D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345312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85"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7100292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7F001-5573-4A89-9236-FF21A0465732}" type="datetimeFigureOut">
              <a:rPr lang="ru-RU" smtClean="0">
                <a:solidFill>
                  <a:prstClr val="black">
                    <a:tint val="75000"/>
                  </a:prstClr>
                </a:solidFill>
              </a:rPr>
              <a:pPr/>
              <a:t>18.04.2021</a:t>
            </a:fld>
            <a:endParaRPr lang="ru-RU" smtClean="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smtClean="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FCDD5-148E-487E-A311-C93CCFA2CD9B}" type="slidenum">
              <a:rPr lang="ru-RU" smtClean="0">
                <a:solidFill>
                  <a:prstClr val="black">
                    <a:tint val="75000"/>
                  </a:prstClr>
                </a:solidFill>
              </a:rPr>
              <a:pPr/>
              <a:t>‹#›</a:t>
            </a:fld>
            <a:endParaRPr lang="ru-RU" smtClean="0">
              <a:solidFill>
                <a:prstClr val="black">
                  <a:tint val="75000"/>
                </a:prstClr>
              </a:solidFill>
            </a:endParaRPr>
          </a:p>
        </p:txBody>
      </p:sp>
    </p:spTree>
    <p:extLst>
      <p:ext uri="{BB962C8B-B14F-4D97-AF65-F5344CB8AC3E}">
        <p14:creationId xmlns:p14="http://schemas.microsoft.com/office/powerpoint/2010/main" val="400581661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5933636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3A24A-796E-42D0-B808-D3E6371A551D}" type="datetimeFigureOut">
              <a:rPr lang="ru-RU" smtClean="0">
                <a:solidFill>
                  <a:prstClr val="black">
                    <a:tint val="75000"/>
                  </a:prstClr>
                </a:solidFill>
              </a:rPr>
              <a:pPr/>
              <a:t>18.04.2021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08FF5-1D9D-47FC-9057-3960851A4BB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9036101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7F001-5573-4A89-9236-FF21A0465732}" type="datetimeFigureOut">
              <a:rPr lang="ru-RU" smtClean="0">
                <a:solidFill>
                  <a:prstClr val="black">
                    <a:tint val="75000"/>
                  </a:prstClr>
                </a:solidFill>
              </a:rPr>
              <a:pPr/>
              <a:t>18.04.2021</a:t>
            </a:fld>
            <a:endParaRPr lang="ru-RU" smtClean="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smtClean="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FCDD5-148E-487E-A311-C93CCFA2CD9B}" type="slidenum">
              <a:rPr lang="ru-RU" smtClean="0">
                <a:solidFill>
                  <a:prstClr val="black">
                    <a:tint val="75000"/>
                  </a:prstClr>
                </a:solidFill>
              </a:rPr>
              <a:pPr/>
              <a:t>‹#›</a:t>
            </a:fld>
            <a:endParaRPr lang="ru-RU" smtClean="0">
              <a:solidFill>
                <a:prstClr val="black">
                  <a:tint val="75000"/>
                </a:prstClr>
              </a:solidFill>
            </a:endParaRPr>
          </a:p>
        </p:txBody>
      </p:sp>
    </p:spTree>
    <p:extLst>
      <p:ext uri="{BB962C8B-B14F-4D97-AF65-F5344CB8AC3E}">
        <p14:creationId xmlns:p14="http://schemas.microsoft.com/office/powerpoint/2010/main" val="69353971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0.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br.ru/"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hyperlink" Target="https://www.autoins.r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br.ru/"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3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2"/>
        <p:cNvGrpSpPr/>
        <p:nvPr/>
      </p:nvGrpSpPr>
      <p:grpSpPr>
        <a:xfrm>
          <a:off x="0" y="0"/>
          <a:ext cx="0" cy="0"/>
          <a:chOff x="0" y="0"/>
          <a:chExt cx="0" cy="0"/>
        </a:xfrm>
      </p:grpSpPr>
      <p:sp>
        <p:nvSpPr>
          <p:cNvPr id="253" name="Google Shape;253;p1"/>
          <p:cNvSpPr txBox="1"/>
          <p:nvPr/>
        </p:nvSpPr>
        <p:spPr>
          <a:xfrm>
            <a:off x="1331640" y="5445224"/>
            <a:ext cx="6624736" cy="1027294"/>
          </a:xfrm>
          <a:prstGeom prst="rect">
            <a:avLst/>
          </a:prstGeom>
          <a:noFill/>
          <a:ln>
            <a:noFill/>
          </a:ln>
        </p:spPr>
        <p:txBody>
          <a:bodyPr spcFirstLastPara="1" wrap="square" lIns="91425" tIns="45700" rIns="91425" bIns="45700" anchor="ctr" anchorCtr="0">
            <a:normAutofit fontScale="92500" lnSpcReduction="10000"/>
          </a:bodyPr>
          <a:lstStyle/>
          <a:p>
            <a:pPr lvl="0" algn="ctr">
              <a:buClr>
                <a:srgbClr val="888888"/>
              </a:buClr>
              <a:buSzPts val="2400"/>
            </a:pPr>
            <a:r>
              <a:rPr lang="ru-RU" sz="2400" dirty="0" smtClean="0">
                <a:solidFill>
                  <a:srgbClr val="595959"/>
                </a:solidFill>
                <a:latin typeface="PragmaticaC" pitchFamily="50" charset="0"/>
              </a:rPr>
              <a:t>Принципы финансовой безопасности </a:t>
            </a:r>
          </a:p>
          <a:p>
            <a:pPr lvl="0" algn="ctr">
              <a:buClr>
                <a:srgbClr val="888888"/>
              </a:buClr>
              <a:buSzPts val="2400"/>
            </a:pPr>
            <a:r>
              <a:rPr lang="ru-RU" sz="2400" dirty="0" smtClean="0">
                <a:solidFill>
                  <a:srgbClr val="595959"/>
                </a:solidFill>
                <a:latin typeface="PragmaticaC" pitchFamily="50" charset="0"/>
              </a:rPr>
              <a:t>и маршруты обращений при нарушении прав потребителей финансовых услуг</a:t>
            </a:r>
          </a:p>
          <a:p>
            <a:pPr marL="0" marR="0" lvl="0" indent="0" algn="ctr" rtl="0">
              <a:lnSpc>
                <a:spcPct val="100000"/>
              </a:lnSpc>
              <a:spcBef>
                <a:spcPts val="0"/>
              </a:spcBef>
              <a:spcAft>
                <a:spcPts val="0"/>
              </a:spcAft>
              <a:buClr>
                <a:srgbClr val="888888"/>
              </a:buClr>
              <a:buSzPts val="2400"/>
              <a:buFont typeface="Arial"/>
              <a:buNone/>
            </a:pPr>
            <a:endParaRPr sz="2400" b="0" i="0" u="none" strike="noStrike" cap="none">
              <a:solidFill>
                <a:srgbClr val="595959"/>
              </a:solidFill>
              <a:latin typeface="Arial"/>
              <a:ea typeface="Arial"/>
              <a:cs typeface="Arial"/>
              <a:sym typeface="Arial"/>
            </a:endParaRPr>
          </a:p>
        </p:txBody>
      </p:sp>
      <p:sp>
        <p:nvSpPr>
          <p:cNvPr id="3" name="Прямоугольник 2"/>
          <p:cNvSpPr/>
          <p:nvPr/>
        </p:nvSpPr>
        <p:spPr>
          <a:xfrm>
            <a:off x="2123728" y="3717032"/>
            <a:ext cx="230425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5143536" cy="725470"/>
          </a:xfrm>
        </p:spPr>
        <p:txBody>
          <a:bodyPr>
            <a:noAutofit/>
          </a:bodyPr>
          <a:lstStyle/>
          <a:p>
            <a:pPr algn="l"/>
            <a:r>
              <a:rPr lang="ru-RU" sz="3000" b="1" dirty="0" smtClean="0">
                <a:solidFill>
                  <a:schemeClr val="tx1">
                    <a:lumMod val="65000"/>
                    <a:lumOff val="35000"/>
                  </a:schemeClr>
                </a:solidFill>
                <a:latin typeface="PragmaticaC" pitchFamily="50" charset="0"/>
              </a:rPr>
              <a:t>КАК НАПИСАТЬ ЖАЛОБУ В НАДЗОРНЫЕ ОРГАНЫ</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98376" y="1295068"/>
            <a:ext cx="8003232" cy="4277072"/>
          </a:xfrm>
        </p:spPr>
        <p:txBody>
          <a:bodyPr>
            <a:noAutofit/>
          </a:bodyPr>
          <a:lstStyle/>
          <a:p>
            <a:r>
              <a:rPr lang="ru-RU" sz="1600" dirty="0" smtClean="0">
                <a:latin typeface="PragmaticaC" pitchFamily="50" charset="0"/>
              </a:rPr>
              <a:t>Жалобы на действия финансовых организаций можно подавать в свободной форме</a:t>
            </a:r>
          </a:p>
          <a:p>
            <a:r>
              <a:rPr lang="ru-RU" sz="1600" dirty="0" smtClean="0">
                <a:latin typeface="PragmaticaC" pitchFamily="50" charset="0"/>
              </a:rPr>
              <a:t>Укажите фамилию, имя, </a:t>
            </a:r>
            <a:r>
              <a:rPr lang="ru-RU" sz="1600" dirty="0">
                <a:latin typeface="PragmaticaC" pitchFamily="50" charset="0"/>
              </a:rPr>
              <a:t>отчество, </a:t>
            </a:r>
            <a:r>
              <a:rPr lang="ru-RU" sz="1600" dirty="0" smtClean="0">
                <a:latin typeface="PragmaticaC" pitchFamily="50" charset="0"/>
              </a:rPr>
              <a:t>контактные данные (телефон и адрес, по которому нужно направить ответ)</a:t>
            </a:r>
          </a:p>
          <a:p>
            <a:r>
              <a:rPr lang="ru-RU" sz="1600" dirty="0" smtClean="0">
                <a:latin typeface="PragmaticaC" pitchFamily="50" charset="0"/>
              </a:rPr>
              <a:t>Укажите, на какую организацию вы жалуетесь. В договоре с ней вы найдете: </a:t>
            </a:r>
            <a:r>
              <a:rPr lang="ru-RU" sz="1600" dirty="0">
                <a:latin typeface="PragmaticaC" pitchFamily="50" charset="0"/>
              </a:rPr>
              <a:t>наименование</a:t>
            </a:r>
            <a:r>
              <a:rPr lang="ru-RU" sz="1600" dirty="0" smtClean="0">
                <a:latin typeface="PragmaticaC" pitchFamily="50" charset="0"/>
              </a:rPr>
              <a:t>, ИНН, ОГРН, номер лицензии</a:t>
            </a:r>
          </a:p>
          <a:p>
            <a:r>
              <a:rPr lang="ru-RU" sz="1600" dirty="0" smtClean="0">
                <a:latin typeface="PragmaticaC" pitchFamily="50" charset="0"/>
              </a:rPr>
              <a:t>Сформулируйте  суть проблемы. Для этого вспомните хронологию событий, укажите, с кем вы контактировали и к кому уже обращались</a:t>
            </a:r>
            <a:endParaRPr lang="ru-RU" sz="1600" dirty="0">
              <a:latin typeface="PragmaticaC" pitchFamily="50" charset="0"/>
            </a:endParaRPr>
          </a:p>
          <a:p>
            <a:r>
              <a:rPr lang="ru-RU" sz="1600" dirty="0" smtClean="0">
                <a:latin typeface="PragmaticaC" pitchFamily="50" charset="0"/>
              </a:rPr>
              <a:t>К жалобе приложите документы:</a:t>
            </a:r>
          </a:p>
          <a:p>
            <a:pPr lvl="1"/>
            <a:r>
              <a:rPr lang="ru-RU" sz="1200" dirty="0">
                <a:latin typeface="PragmaticaC" pitchFamily="50" charset="0"/>
              </a:rPr>
              <a:t>копия договора с финансовой организацией;</a:t>
            </a:r>
          </a:p>
          <a:p>
            <a:pPr lvl="1"/>
            <a:r>
              <a:rPr lang="ru-RU" sz="1200" dirty="0">
                <a:latin typeface="PragmaticaC" pitchFamily="50" charset="0"/>
              </a:rPr>
              <a:t>копия ответа финансовой организации на ваше заявление (при наличии);</a:t>
            </a:r>
          </a:p>
          <a:p>
            <a:pPr lvl="1"/>
            <a:r>
              <a:rPr lang="ru-RU" sz="1200" dirty="0">
                <a:latin typeface="PragmaticaC" pitchFamily="50" charset="0"/>
              </a:rPr>
              <a:t>копии иных документов по существу спора (например, приложите копии </a:t>
            </a:r>
            <a:r>
              <a:rPr lang="ru-RU" sz="1200" dirty="0" smtClean="0">
                <a:latin typeface="PragmaticaC" pitchFamily="50" charset="0"/>
              </a:rPr>
              <a:t>документов, </a:t>
            </a:r>
            <a:r>
              <a:rPr lang="ru-RU" sz="1200" dirty="0">
                <a:latin typeface="PragmaticaC" pitchFamily="50" charset="0"/>
              </a:rPr>
              <a:t>которые вам выдавались в </a:t>
            </a:r>
            <a:r>
              <a:rPr lang="ru-RU" sz="1200" dirty="0" smtClean="0">
                <a:latin typeface="PragmaticaC" pitchFamily="50" charset="0"/>
              </a:rPr>
              <a:t>организации для предварительного ознакомления) </a:t>
            </a:r>
            <a:endParaRPr lang="ru-RU" sz="1200" dirty="0">
              <a:latin typeface="PragmaticaC" pitchFamily="50" charset="0"/>
            </a:endParaRPr>
          </a:p>
          <a:p>
            <a:r>
              <a:rPr lang="ru-RU" sz="1600" dirty="0" smtClean="0">
                <a:latin typeface="PragmaticaC" pitchFamily="50" charset="0"/>
              </a:rPr>
              <a:t>Если направляете жалобу лично – возьмите копию и заверьте ее у секретаря </a:t>
            </a:r>
          </a:p>
          <a:p>
            <a:r>
              <a:rPr lang="ru-RU" sz="1600" dirty="0" smtClean="0">
                <a:latin typeface="PragmaticaC" pitchFamily="50" charset="0"/>
              </a:rPr>
              <a:t>Ответы на часто повторяющие вопросы можно найти на сайтах надзорных органов </a:t>
            </a:r>
          </a:p>
          <a:p>
            <a:r>
              <a:rPr lang="ru-RU" sz="1600" dirty="0" smtClean="0">
                <a:latin typeface="PragmaticaC" pitchFamily="50" charset="0"/>
              </a:rPr>
              <a:t>Стандартный  срок рассмотрения жалобы надзорным органами – 30 дней. Он может быть увеличен, если потребуется направление запросов, дополнительная проверка сведений.</a:t>
            </a:r>
          </a:p>
          <a:p>
            <a:pPr>
              <a:buNone/>
            </a:pPr>
            <a:endParaRPr lang="ru-RU" sz="1600" dirty="0" smtClean="0">
              <a:latin typeface="PragmaticaC" pitchFamily="50" charset="0"/>
            </a:endParaRPr>
          </a:p>
        </p:txBody>
      </p:sp>
      <p:sp>
        <p:nvSpPr>
          <p:cNvPr id="5" name="Объект 2"/>
          <p:cNvSpPr txBox="1">
            <a:spLocks/>
          </p:cNvSpPr>
          <p:nvPr/>
        </p:nvSpPr>
        <p:spPr>
          <a:xfrm>
            <a:off x="755576" y="5157192"/>
            <a:ext cx="3744416" cy="1152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ru-RU" sz="1600" dirty="0">
              <a:solidFill>
                <a:prstClr val="black"/>
              </a:solidFill>
              <a:latin typeface="PragmaticaC" pitchFamily="50" charset="0"/>
            </a:endParaRPr>
          </a:p>
        </p:txBody>
      </p:sp>
      <p:sp>
        <p:nvSpPr>
          <p:cNvPr id="6" name="Объект 2"/>
          <p:cNvSpPr txBox="1">
            <a:spLocks/>
          </p:cNvSpPr>
          <p:nvPr/>
        </p:nvSpPr>
        <p:spPr>
          <a:xfrm>
            <a:off x="3707904" y="5157192"/>
            <a:ext cx="5112568" cy="1152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ru-RU" sz="1600" dirty="0">
              <a:solidFill>
                <a:prstClr val="black"/>
              </a:solidFill>
              <a:latin typeface="PragmaticaC" pitchFamily="50" charset="0"/>
            </a:endParaRPr>
          </a:p>
        </p:txBody>
      </p:sp>
      <p:sp>
        <p:nvSpPr>
          <p:cNvPr id="4" name="Стрелка влево 3"/>
          <p:cNvSpPr/>
          <p:nvPr/>
        </p:nvSpPr>
        <p:spPr>
          <a:xfrm>
            <a:off x="5724128" y="980728"/>
            <a:ext cx="20162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16720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ru-RU" b="1" dirty="0" smtClean="0">
              <a:solidFill>
                <a:schemeClr val="tx1">
                  <a:lumMod val="65000"/>
                  <a:lumOff val="35000"/>
                </a:schemeClr>
              </a:solidFill>
              <a:latin typeface="PragmaticaC" pitchFamily="50" charset="0"/>
            </a:endParaRPr>
          </a:p>
          <a:p>
            <a:pPr marL="0" indent="0" algn="ctr">
              <a:buNone/>
            </a:pPr>
            <a:r>
              <a:rPr lang="ru-RU" b="1" dirty="0" smtClean="0">
                <a:solidFill>
                  <a:schemeClr val="tx1">
                    <a:lumMod val="65000"/>
                    <a:lumOff val="35000"/>
                  </a:schemeClr>
                </a:solidFill>
                <a:latin typeface="PragmaticaC" pitchFamily="50" charset="0"/>
              </a:rPr>
              <a:t>ПРИНЦИПЫ ФИНАНСОВОЙ БЕЗОПАСНОСТИ ПРИ ИСПОЛЬЗОВАНИИ ПОТРЕБИТЕЛЬСКОГО КРЕДИТА, ВКЛАДОВ И СТРАХОВАНИЯ</a:t>
            </a:r>
            <a:endParaRPr lang="ru-RU" b="1" dirty="0">
              <a:solidFill>
                <a:schemeClr val="tx1">
                  <a:lumMod val="65000"/>
                  <a:lumOff val="35000"/>
                </a:schemeClr>
              </a:solidFill>
              <a:latin typeface="PragmaticaC" pitchFamily="50" charset="0"/>
            </a:endParaRPr>
          </a:p>
        </p:txBody>
      </p:sp>
      <p:sp>
        <p:nvSpPr>
          <p:cNvPr id="2" name="Стрелка влево 1"/>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2822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87791" y="1484784"/>
            <a:ext cx="8208912" cy="4388894"/>
          </a:xfrm>
          <a:prstGeom prst="rect">
            <a:avLst/>
          </a:prstGeom>
        </p:spPr>
        <p:txBody>
          <a:bodyPr wrap="square">
            <a:spAutoFit/>
          </a:bodyPr>
          <a:lstStyle/>
          <a:p>
            <a:pPr marL="342900" lvl="0" indent="-342900">
              <a:spcBef>
                <a:spcPct val="20000"/>
              </a:spcBef>
              <a:buFont typeface="Arial" pitchFamily="34" charset="0"/>
              <a:buChar char="•"/>
            </a:pPr>
            <a:r>
              <a:rPr lang="ru-RU" sz="2800" dirty="0">
                <a:solidFill>
                  <a:prstClr val="black"/>
                </a:solidFill>
                <a:latin typeface="PragmaticaC" pitchFamily="50" charset="0"/>
              </a:rPr>
              <a:t>Пользовать услугами финансовых организаций, которые имеют </a:t>
            </a:r>
            <a:r>
              <a:rPr lang="ru-RU" sz="2800" dirty="0" smtClean="0">
                <a:solidFill>
                  <a:prstClr val="black"/>
                </a:solidFill>
                <a:latin typeface="PragmaticaC" pitchFamily="50" charset="0"/>
              </a:rPr>
              <a:t>лицензию.</a:t>
            </a:r>
            <a:endParaRPr lang="ru-RU" sz="2800" dirty="0">
              <a:solidFill>
                <a:prstClr val="black"/>
              </a:solidFill>
              <a:latin typeface="PragmaticaC" pitchFamily="50" charset="0"/>
            </a:endParaRPr>
          </a:p>
          <a:p>
            <a:pPr marL="342900" lvl="0" indent="-342900">
              <a:spcBef>
                <a:spcPct val="20000"/>
              </a:spcBef>
              <a:buFont typeface="Arial" pitchFamily="34" charset="0"/>
              <a:buChar char="•"/>
            </a:pPr>
            <a:r>
              <a:rPr lang="ru-RU" sz="2800" dirty="0" smtClean="0">
                <a:solidFill>
                  <a:prstClr val="black"/>
                </a:solidFill>
                <a:latin typeface="PragmaticaC" pitchFamily="50" charset="0"/>
              </a:rPr>
              <a:t>Брать </a:t>
            </a:r>
            <a:r>
              <a:rPr lang="ru-RU" sz="2800" dirty="0">
                <a:solidFill>
                  <a:prstClr val="black"/>
                </a:solidFill>
                <a:latin typeface="PragmaticaC" pitchFamily="50" charset="0"/>
              </a:rPr>
              <a:t>время на ознакомление с </a:t>
            </a:r>
            <a:r>
              <a:rPr lang="ru-RU" sz="2800" dirty="0" smtClean="0">
                <a:solidFill>
                  <a:prstClr val="black"/>
                </a:solidFill>
                <a:latin typeface="PragmaticaC" pitchFamily="50" charset="0"/>
              </a:rPr>
              <a:t>условиями договора. </a:t>
            </a:r>
          </a:p>
          <a:p>
            <a:pPr marL="342900" lvl="0" indent="-342900">
              <a:spcBef>
                <a:spcPct val="20000"/>
              </a:spcBef>
              <a:buFont typeface="Arial" pitchFamily="34" charset="0"/>
              <a:buChar char="•"/>
            </a:pPr>
            <a:r>
              <a:rPr lang="ru-RU" sz="2800" dirty="0" smtClean="0">
                <a:solidFill>
                  <a:prstClr val="black"/>
                </a:solidFill>
                <a:latin typeface="PragmaticaC" pitchFamily="50" charset="0"/>
              </a:rPr>
              <a:t>Пользоваться дополнительными услугами осознанно и отказаться </a:t>
            </a:r>
            <a:r>
              <a:rPr lang="ru-RU" sz="2800" dirty="0">
                <a:solidFill>
                  <a:prstClr val="black"/>
                </a:solidFill>
                <a:latin typeface="PragmaticaC" pitchFamily="50" charset="0"/>
              </a:rPr>
              <a:t>от </a:t>
            </a:r>
            <a:r>
              <a:rPr lang="ru-RU" sz="2800" dirty="0" smtClean="0">
                <a:solidFill>
                  <a:prstClr val="black"/>
                </a:solidFill>
                <a:latin typeface="PragmaticaC" pitchFamily="50" charset="0"/>
              </a:rPr>
              <a:t>навязанных услуг.</a:t>
            </a:r>
          </a:p>
          <a:p>
            <a:pPr marL="342900" lvl="0" indent="-342900">
              <a:spcBef>
                <a:spcPct val="20000"/>
              </a:spcBef>
              <a:buFont typeface="Arial" pitchFamily="34" charset="0"/>
              <a:buChar char="•"/>
            </a:pPr>
            <a:r>
              <a:rPr lang="ru-RU" sz="2800" dirty="0" smtClean="0">
                <a:solidFill>
                  <a:prstClr val="black"/>
                </a:solidFill>
                <a:latin typeface="PragmaticaC" pitchFamily="50" charset="0"/>
              </a:rPr>
              <a:t>Помнить </a:t>
            </a:r>
            <a:r>
              <a:rPr lang="ru-RU" sz="2800" dirty="0">
                <a:solidFill>
                  <a:prstClr val="black"/>
                </a:solidFill>
                <a:latin typeface="PragmaticaC" pitchFamily="50" charset="0"/>
              </a:rPr>
              <a:t>про </a:t>
            </a:r>
            <a:r>
              <a:rPr lang="ru-RU" sz="2800" dirty="0" smtClean="0">
                <a:solidFill>
                  <a:prstClr val="black"/>
                </a:solidFill>
                <a:latin typeface="PragmaticaC" pitchFamily="50" charset="0"/>
              </a:rPr>
              <a:t>«период охлаждения» – возможность вернуть кредит и страховку. </a:t>
            </a:r>
            <a:endParaRPr lang="ru-RU" sz="2800" dirty="0">
              <a:solidFill>
                <a:prstClr val="black"/>
              </a:solidFill>
              <a:latin typeface="PragmaticaC" pitchFamily="50" charset="0"/>
            </a:endParaRPr>
          </a:p>
          <a:p>
            <a:pPr marL="342900" lvl="0" indent="-342900">
              <a:spcBef>
                <a:spcPct val="20000"/>
              </a:spcBef>
              <a:buFont typeface="Arial" pitchFamily="34" charset="0"/>
              <a:buChar char="•"/>
            </a:pPr>
            <a:endParaRPr lang="ru-RU" sz="3200" dirty="0">
              <a:solidFill>
                <a:prstClr val="black"/>
              </a:solidFill>
            </a:endParaRPr>
          </a:p>
        </p:txBody>
      </p:sp>
      <p:sp>
        <p:nvSpPr>
          <p:cNvPr id="5" name="Прямоугольник 4"/>
          <p:cNvSpPr/>
          <p:nvPr/>
        </p:nvSpPr>
        <p:spPr>
          <a:xfrm>
            <a:off x="584160" y="476672"/>
            <a:ext cx="4095993" cy="553998"/>
          </a:xfrm>
          <a:prstGeom prst="rect">
            <a:avLst/>
          </a:prstGeom>
        </p:spPr>
        <p:txBody>
          <a:bodyPr wrap="none">
            <a:spAutoFit/>
          </a:bodyPr>
          <a:lstStyle/>
          <a:p>
            <a:r>
              <a:rPr lang="ru-RU" sz="3000" b="1" dirty="0" smtClean="0">
                <a:solidFill>
                  <a:schemeClr val="tx1">
                    <a:lumMod val="65000"/>
                    <a:lumOff val="35000"/>
                  </a:schemeClr>
                </a:solidFill>
                <a:latin typeface="PragmaticaC" pitchFamily="50" charset="0"/>
                <a:ea typeface="+mj-ea"/>
                <a:cs typeface="+mj-cs"/>
              </a:rPr>
              <a:t>ОБЩИЕ ПРИНЦИПЫ</a:t>
            </a:r>
            <a:endParaRPr lang="ru-RU" sz="3000" b="1" dirty="0">
              <a:solidFill>
                <a:schemeClr val="tx1">
                  <a:lumMod val="65000"/>
                  <a:lumOff val="35000"/>
                </a:schemeClr>
              </a:solidFill>
              <a:latin typeface="PragmaticaC" pitchFamily="50" charset="0"/>
              <a:ea typeface="+mj-ea"/>
              <a:cs typeface="+mj-cs"/>
            </a:endParaRPr>
          </a:p>
        </p:txBody>
      </p:sp>
      <p:sp>
        <p:nvSpPr>
          <p:cNvPr id="13" name="Стрелка влево 12"/>
          <p:cNvSpPr/>
          <p:nvPr/>
        </p:nvSpPr>
        <p:spPr>
          <a:xfrm>
            <a:off x="5796136" y="908720"/>
            <a:ext cx="187220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7527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60648"/>
            <a:ext cx="5143536" cy="562074"/>
          </a:xfrm>
        </p:spPr>
        <p:txBody>
          <a:bodyPr>
            <a:normAutofit fontScale="90000"/>
          </a:bodyPr>
          <a:lstStyle/>
          <a:p>
            <a:pPr algn="l"/>
            <a:r>
              <a:rPr lang="ru-RU" sz="3300" b="1" dirty="0" smtClean="0">
                <a:solidFill>
                  <a:schemeClr val="tx1">
                    <a:lumMod val="65000"/>
                    <a:lumOff val="35000"/>
                  </a:schemeClr>
                </a:solidFill>
                <a:latin typeface="PragmaticaC" pitchFamily="50" charset="0"/>
              </a:rPr>
              <a:t>ПОТРЕБИТЕЛЬСКИЙ КРЕДИТ</a:t>
            </a:r>
            <a:endParaRPr lang="ru-RU" sz="3300" b="1" dirty="0">
              <a:solidFill>
                <a:schemeClr val="tx1">
                  <a:lumMod val="65000"/>
                  <a:lumOff val="35000"/>
                </a:schemeClr>
              </a:solidFill>
              <a:latin typeface="PragmaticaC" pitchFamily="50" charset="0"/>
            </a:endParaRPr>
          </a:p>
        </p:txBody>
      </p:sp>
      <p:sp>
        <p:nvSpPr>
          <p:cNvPr id="3" name="Объект 2"/>
          <p:cNvSpPr>
            <a:spLocks noGrp="1"/>
          </p:cNvSpPr>
          <p:nvPr>
            <p:ph sz="half" idx="1"/>
          </p:nvPr>
        </p:nvSpPr>
        <p:spPr>
          <a:xfrm>
            <a:off x="457200" y="1214422"/>
            <a:ext cx="8401080" cy="5500726"/>
          </a:xfrm>
        </p:spPr>
        <p:txBody>
          <a:bodyPr numCol="2">
            <a:normAutofit fontScale="25000" lnSpcReduction="20000"/>
          </a:bodyPr>
          <a:lstStyle/>
          <a:p>
            <a:pPr marL="0" indent="0">
              <a:buNone/>
            </a:pPr>
            <a:r>
              <a:rPr lang="ru-RU" sz="6400" b="1" dirty="0" smtClean="0">
                <a:latin typeface="PragmaticaC" pitchFamily="50" charset="0"/>
              </a:rPr>
              <a:t>Как выбрать банк и кредит</a:t>
            </a:r>
          </a:p>
          <a:p>
            <a:r>
              <a:rPr lang="ru-RU" sz="6400" dirty="0" smtClean="0">
                <a:latin typeface="PragmaticaC" pitchFamily="50" charset="0"/>
              </a:rPr>
              <a:t>проверить </a:t>
            </a:r>
            <a:r>
              <a:rPr lang="ru-RU" sz="6400" dirty="0">
                <a:latin typeface="PragmaticaC" pitchFamily="50" charset="0"/>
              </a:rPr>
              <a:t>наличие лицензии банка на сайте Банка России www.cbr.ru </a:t>
            </a:r>
          </a:p>
          <a:p>
            <a:r>
              <a:rPr lang="ru-RU" sz="6400" dirty="0">
                <a:latin typeface="PragmaticaC" pitchFamily="50" charset="0"/>
              </a:rPr>
              <a:t>проверить надёжность банка, в котором планируется взять кредит (эту информацию можно найти на сайтах рейтинговых агентств) </a:t>
            </a:r>
          </a:p>
          <a:p>
            <a:r>
              <a:rPr lang="ru-RU" sz="6400" dirty="0">
                <a:latin typeface="PragmaticaC" pitchFamily="50" charset="0"/>
              </a:rPr>
              <a:t>ознакомиться с отзывами клиентов </a:t>
            </a:r>
          </a:p>
          <a:p>
            <a:r>
              <a:rPr lang="ru-RU" sz="6400" dirty="0">
                <a:latin typeface="PragmaticaC" pitchFamily="50" charset="0"/>
              </a:rPr>
              <a:t>заранее, до подписания, изучить кредитный договор. На изучение условий кредитного договора заемщику должно быть выделено не менее пяти рабочих дней. </a:t>
            </a:r>
          </a:p>
          <a:p>
            <a:r>
              <a:rPr lang="ru-RU" sz="6400" dirty="0">
                <a:latin typeface="PragmaticaC" pitchFamily="50" charset="0"/>
              </a:rPr>
              <a:t>ориентироваться не только на размер процентной ставки, но и на полную стоимость кредита. </a:t>
            </a:r>
            <a:endParaRPr lang="ru-RU" sz="6400" dirty="0" smtClean="0">
              <a:latin typeface="PragmaticaC" pitchFamily="50" charset="0"/>
            </a:endParaRPr>
          </a:p>
          <a:p>
            <a:endParaRPr lang="ru-RU" sz="6400" dirty="0" smtClean="0">
              <a:latin typeface="PragmaticaC" pitchFamily="50" charset="0"/>
            </a:endParaRPr>
          </a:p>
          <a:p>
            <a:pPr marL="0" indent="0">
              <a:buNone/>
            </a:pPr>
            <a:r>
              <a:rPr lang="ru-RU" sz="6400" b="1" dirty="0" smtClean="0">
                <a:latin typeface="PragmaticaC" pitchFamily="50" charset="0"/>
              </a:rPr>
              <a:t>Полная стоимость кредита</a:t>
            </a:r>
          </a:p>
          <a:p>
            <a:r>
              <a:rPr lang="ru-RU" sz="6400" dirty="0" smtClean="0">
                <a:latin typeface="PragmaticaC" pitchFamily="50" charset="0"/>
              </a:rPr>
              <a:t>Не всегда «чем меньше размер процентной ставки – тем лучше». В некоторых случаях банк, предлагая кредитные предложения с меньшей процентной ставкой, увеличивает размер кредита за счет дополнительных платежей. </a:t>
            </a:r>
          </a:p>
          <a:p>
            <a:r>
              <a:rPr lang="ru-RU" sz="6400" dirty="0" smtClean="0">
                <a:latin typeface="PragmaticaC" pitchFamily="50" charset="0"/>
              </a:rPr>
              <a:t>При оформлении документов необходимо обратить внимание на полную стоимость кредита, которая включает все платежи, связанные с получением, обслуживанием и возвращением кредита. </a:t>
            </a:r>
          </a:p>
          <a:p>
            <a:r>
              <a:rPr lang="ru-RU" sz="6400" dirty="0" smtClean="0">
                <a:latin typeface="PragmaticaC" pitchFamily="50" charset="0"/>
              </a:rPr>
              <a:t>Полная стоимость кредита включает: </a:t>
            </a:r>
          </a:p>
          <a:p>
            <a:pPr lvl="1"/>
            <a:r>
              <a:rPr lang="ru-RU" sz="6400" dirty="0" smtClean="0">
                <a:latin typeface="PragmaticaC" pitchFamily="50" charset="0"/>
              </a:rPr>
              <a:t>сумму основного долга;</a:t>
            </a:r>
          </a:p>
          <a:p>
            <a:pPr lvl="1"/>
            <a:r>
              <a:rPr lang="ru-RU" sz="6400" dirty="0" smtClean="0">
                <a:latin typeface="PragmaticaC" pitchFamily="50" charset="0"/>
              </a:rPr>
              <a:t>проценты по кредиту;</a:t>
            </a:r>
          </a:p>
          <a:p>
            <a:pPr lvl="1"/>
            <a:r>
              <a:rPr lang="ru-RU" sz="6400" dirty="0" smtClean="0">
                <a:latin typeface="PragmaticaC" pitchFamily="50" charset="0"/>
              </a:rPr>
              <a:t>иные платежи в пользу банка, предусмотренные договором (например, комиссии);</a:t>
            </a:r>
          </a:p>
          <a:p>
            <a:pPr lvl="1"/>
            <a:r>
              <a:rPr lang="ru-RU" sz="6400" dirty="0" smtClean="0">
                <a:latin typeface="PragmaticaC" pitchFamily="50" charset="0"/>
              </a:rPr>
              <a:t>платежи в пользу третьих лиц, если они предусмотрены договором;</a:t>
            </a:r>
          </a:p>
          <a:p>
            <a:pPr lvl="1"/>
            <a:r>
              <a:rPr lang="ru-RU" sz="6400" dirty="0" smtClean="0">
                <a:latin typeface="PragmaticaC" pitchFamily="50" charset="0"/>
              </a:rPr>
              <a:t>платежи по страхованию (если от них зависят процентная ставка или другие платежи по кредиту или если </a:t>
            </a:r>
            <a:r>
              <a:rPr lang="ru-RU" sz="6400" dirty="0" err="1" smtClean="0">
                <a:latin typeface="PragmaticaC" pitchFamily="50" charset="0"/>
              </a:rPr>
              <a:t>выгодоприобретатель</a:t>
            </a:r>
            <a:r>
              <a:rPr lang="ru-RU" sz="6400" dirty="0" smtClean="0">
                <a:latin typeface="PragmaticaC" pitchFamily="50" charset="0"/>
              </a:rPr>
              <a:t> - не заемщик и не родственник заемщика).</a:t>
            </a:r>
          </a:p>
          <a:p>
            <a:pPr marL="457200" lvl="1" indent="0">
              <a:buNone/>
            </a:pPr>
            <a:r>
              <a:rPr lang="ru-RU" sz="6400" dirty="0" smtClean="0">
                <a:latin typeface="PragmaticaC" pitchFamily="50" charset="0"/>
              </a:rPr>
              <a:t>Полная стоимость кредита указана на первой странице договора в верхнем правом углу.</a:t>
            </a:r>
          </a:p>
          <a:p>
            <a:endParaRPr lang="ru-RU" sz="6000" dirty="0">
              <a:latin typeface="PragmaticaC" pitchFamily="50" charset="0"/>
            </a:endParaRPr>
          </a:p>
          <a:p>
            <a:endParaRPr lang="ru-RU" dirty="0">
              <a:latin typeface="PragmaticaC" pitchFamily="50" charset="0"/>
            </a:endParaRPr>
          </a:p>
        </p:txBody>
      </p:sp>
      <p:sp>
        <p:nvSpPr>
          <p:cNvPr id="4" name="Стрелка влево 3"/>
          <p:cNvSpPr/>
          <p:nvPr/>
        </p:nvSpPr>
        <p:spPr>
          <a:xfrm>
            <a:off x="5796136" y="908720"/>
            <a:ext cx="180020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992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000" b="1" dirty="0" smtClean="0">
                <a:solidFill>
                  <a:schemeClr val="tx1">
                    <a:lumMod val="65000"/>
                    <a:lumOff val="35000"/>
                  </a:schemeClr>
                </a:solidFill>
                <a:latin typeface="PragmaticaC" pitchFamily="50" charset="0"/>
              </a:rPr>
              <a:t>КРЕДИТНАЯ КАРТА</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539552" y="1643050"/>
            <a:ext cx="8229600" cy="4915161"/>
          </a:xfrm>
        </p:spPr>
        <p:txBody>
          <a:bodyPr>
            <a:noAutofit/>
          </a:bodyPr>
          <a:lstStyle/>
          <a:p>
            <a:pPr marL="0" indent="0">
              <a:buNone/>
            </a:pPr>
            <a:r>
              <a:rPr lang="ru-RU" sz="1600" dirty="0" smtClean="0">
                <a:latin typeface="PragmaticaC" pitchFamily="50" charset="0"/>
              </a:rPr>
              <a:t>На что обратить внимание при выборе кредитной карты?  </a:t>
            </a:r>
          </a:p>
          <a:p>
            <a:r>
              <a:rPr lang="ru-RU" sz="1600" dirty="0" smtClean="0">
                <a:latin typeface="PragmaticaC" pitchFamily="50" charset="0"/>
              </a:rPr>
              <a:t>Продолжительность льготного периода – чем он дольше, тем лучше. В данный период заёмщик может пользоваться кредитными средствами с карты без уплаты процентов </a:t>
            </a:r>
          </a:p>
          <a:p>
            <a:r>
              <a:rPr lang="ru-RU" sz="1600" dirty="0" smtClean="0">
                <a:latin typeface="PragmaticaC" pitchFamily="50" charset="0"/>
              </a:rPr>
              <a:t>Размер комиссии за снятие наличных денежных средств. Чем меньше, тем лучше. </a:t>
            </a:r>
          </a:p>
          <a:p>
            <a:r>
              <a:rPr lang="ru-RU" sz="1600" dirty="0" smtClean="0">
                <a:latin typeface="PragmaticaC" pitchFamily="50" charset="0"/>
              </a:rPr>
              <a:t>Размер процентной ставки. Чем он меньше, тем лучше.</a:t>
            </a:r>
          </a:p>
          <a:p>
            <a:r>
              <a:rPr lang="ru-RU" sz="1600" dirty="0" smtClean="0">
                <a:latin typeface="PragmaticaC" pitchFamily="50" charset="0"/>
              </a:rPr>
              <a:t>Ежегодная плата за обслуживание. Имейте в виду, что ежегодная плата за обслуживание взимается, даже если человек ни разу не пользовался кредитом. Сегодня многие банки предлагают кредитные карты без платы за обслуживание – лучше найти такое предложение.  </a:t>
            </a:r>
          </a:p>
          <a:p>
            <a:r>
              <a:rPr lang="ru-RU" sz="1600" dirty="0" smtClean="0">
                <a:latin typeface="PragmaticaC" pitchFamily="50" charset="0"/>
              </a:rPr>
              <a:t>Размер кредитного лимита – он не должен провоцировать на лишние траты. </a:t>
            </a:r>
          </a:p>
          <a:p>
            <a:pPr marL="0" indent="0">
              <a:buNone/>
            </a:pPr>
            <a:endParaRPr lang="ru-RU" sz="1600" dirty="0" smtClean="0">
              <a:latin typeface="PragmaticaC" pitchFamily="50" charset="0"/>
            </a:endParaRPr>
          </a:p>
          <a:p>
            <a:pPr marL="0" indent="0">
              <a:buNone/>
            </a:pPr>
            <a:r>
              <a:rPr lang="ru-RU" sz="1600" dirty="0" smtClean="0">
                <a:latin typeface="PragmaticaC" pitchFamily="50" charset="0"/>
              </a:rPr>
              <a:t>Так как процентная ставка по кредитной карте может быть достаточно высокой, ее использование имеет очевидные выгоды только в случае, если есть возможность погасить долг в льготный период без уплаты процентов и если не снимать деньги наличными. Если такое не получается, то простой потребительский кредит, взятый в банке, может обойтись дешевле. </a:t>
            </a:r>
            <a:endParaRPr lang="ru-RU" sz="1600" dirty="0"/>
          </a:p>
          <a:p>
            <a:endParaRPr lang="ru-RU" sz="1600" dirty="0" smtClean="0"/>
          </a:p>
          <a:p>
            <a:endParaRPr lang="ru-RU" sz="1600" dirty="0"/>
          </a:p>
        </p:txBody>
      </p:sp>
      <p:sp>
        <p:nvSpPr>
          <p:cNvPr id="4" name="Стрелка влево 3"/>
          <p:cNvSpPr/>
          <p:nvPr/>
        </p:nvSpPr>
        <p:spPr>
          <a:xfrm>
            <a:off x="5868144"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26866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4829180" cy="725470"/>
          </a:xfrm>
        </p:spPr>
        <p:txBody>
          <a:bodyPr>
            <a:noAutofit/>
          </a:bodyPr>
          <a:lstStyle/>
          <a:p>
            <a:pPr algn="l"/>
            <a:r>
              <a:rPr lang="ru-RU" sz="3000" b="1" dirty="0" smtClean="0">
                <a:solidFill>
                  <a:schemeClr val="tx1">
                    <a:lumMod val="65000"/>
                    <a:lumOff val="35000"/>
                  </a:schemeClr>
                </a:solidFill>
                <a:latin typeface="PragmaticaC" pitchFamily="50" charset="0"/>
              </a:rPr>
              <a:t>МИКРОЗАЙМЫ </a:t>
            </a:r>
            <a:br>
              <a:rPr lang="ru-RU" sz="3000" b="1" dirty="0" smtClean="0">
                <a:solidFill>
                  <a:schemeClr val="tx1">
                    <a:lumMod val="65000"/>
                    <a:lumOff val="35000"/>
                  </a:schemeClr>
                </a:solidFill>
                <a:latin typeface="PragmaticaC" pitchFamily="50" charset="0"/>
              </a:rPr>
            </a:br>
            <a:r>
              <a:rPr lang="ru-RU" sz="1400" dirty="0"/>
              <a:t/>
            </a:r>
            <a:br>
              <a:rPr lang="ru-RU" sz="1400" dirty="0"/>
            </a:br>
            <a:r>
              <a:rPr lang="ru-RU" sz="1400" dirty="0"/>
              <a:t> </a:t>
            </a:r>
            <a:br>
              <a:rPr lang="ru-RU" sz="1400" dirty="0"/>
            </a:br>
            <a:endParaRPr lang="ru-RU" sz="1400" u="sng" dirty="0"/>
          </a:p>
        </p:txBody>
      </p:sp>
      <p:sp>
        <p:nvSpPr>
          <p:cNvPr id="7" name="Объект 2"/>
          <p:cNvSpPr>
            <a:spLocks noGrp="1"/>
          </p:cNvSpPr>
          <p:nvPr>
            <p:ph idx="1"/>
          </p:nvPr>
        </p:nvSpPr>
        <p:spPr>
          <a:xfrm>
            <a:off x="5148064" y="1335760"/>
            <a:ext cx="3826768" cy="4593570"/>
          </a:xfrm>
        </p:spPr>
        <p:txBody>
          <a:bodyPr>
            <a:normAutofit/>
          </a:bodyPr>
          <a:lstStyle/>
          <a:p>
            <a:pPr marL="0" indent="0">
              <a:buNone/>
            </a:pPr>
            <a:r>
              <a:rPr lang="ru-RU" sz="2200" b="1" dirty="0" smtClean="0">
                <a:latin typeface="PragmaticaC" pitchFamily="50" charset="0"/>
                <a:ea typeface="+mj-ea"/>
                <a:cs typeface="+mj-cs"/>
              </a:rPr>
              <a:t>Отличия </a:t>
            </a:r>
            <a:r>
              <a:rPr lang="ru-RU" sz="2200" b="1" dirty="0">
                <a:latin typeface="PragmaticaC" pitchFamily="50" charset="0"/>
                <a:ea typeface="+mj-ea"/>
                <a:cs typeface="+mj-cs"/>
              </a:rPr>
              <a:t>МФО от банка</a:t>
            </a:r>
          </a:p>
          <a:p>
            <a:pPr>
              <a:buFontTx/>
              <a:buChar char="-"/>
            </a:pPr>
            <a:r>
              <a:rPr lang="ru-RU" sz="1500" dirty="0" smtClean="0">
                <a:latin typeface="PragmaticaC" pitchFamily="50" charset="0"/>
              </a:rPr>
              <a:t>Быстрота оформления</a:t>
            </a:r>
          </a:p>
          <a:p>
            <a:pPr>
              <a:buFontTx/>
              <a:buChar char="-"/>
            </a:pPr>
            <a:r>
              <a:rPr lang="ru-RU" sz="1500" dirty="0" smtClean="0">
                <a:latin typeface="PragmaticaC" pitchFamily="50" charset="0"/>
              </a:rPr>
              <a:t>Минимальный пакет документов</a:t>
            </a:r>
          </a:p>
          <a:p>
            <a:pPr>
              <a:buFontTx/>
              <a:buChar char="-"/>
            </a:pPr>
            <a:r>
              <a:rPr lang="ru-RU" sz="1500" dirty="0" smtClean="0">
                <a:latin typeface="PragmaticaC" pitchFamily="50" charset="0"/>
              </a:rPr>
              <a:t>Высокие проценты</a:t>
            </a:r>
          </a:p>
          <a:p>
            <a:pPr>
              <a:buFontTx/>
              <a:buChar char="-"/>
            </a:pPr>
            <a:r>
              <a:rPr lang="ru-RU" sz="1500" dirty="0" smtClean="0">
                <a:latin typeface="PragmaticaC" pitchFamily="50" charset="0"/>
              </a:rPr>
              <a:t>Высокие штрафы и пени</a:t>
            </a:r>
          </a:p>
          <a:p>
            <a:pPr>
              <a:buFontTx/>
              <a:buChar char="-"/>
            </a:pPr>
            <a:endParaRPr lang="ru-RU" dirty="0"/>
          </a:p>
        </p:txBody>
      </p:sp>
      <p:sp>
        <p:nvSpPr>
          <p:cNvPr id="8" name="Прямоугольник 7"/>
          <p:cNvSpPr/>
          <p:nvPr/>
        </p:nvSpPr>
        <p:spPr>
          <a:xfrm>
            <a:off x="539552" y="1291787"/>
            <a:ext cx="4392488" cy="4708981"/>
          </a:xfrm>
          <a:prstGeom prst="rect">
            <a:avLst/>
          </a:prstGeom>
        </p:spPr>
        <p:txBody>
          <a:bodyPr wrap="square">
            <a:spAutoFit/>
          </a:bodyPr>
          <a:lstStyle/>
          <a:p>
            <a:r>
              <a:rPr lang="ru-RU" sz="2000" b="1" dirty="0" err="1">
                <a:latin typeface="PragmaticaC" pitchFamily="50" charset="0"/>
                <a:ea typeface="+mj-ea"/>
                <a:cs typeface="+mj-cs"/>
              </a:rPr>
              <a:t>Микрофинансовая</a:t>
            </a:r>
            <a:r>
              <a:rPr lang="ru-RU" sz="2000" b="1" dirty="0">
                <a:latin typeface="PragmaticaC" pitchFamily="50" charset="0"/>
                <a:ea typeface="+mj-ea"/>
                <a:cs typeface="+mj-cs"/>
              </a:rPr>
              <a:t> организация (МФО) </a:t>
            </a:r>
            <a:r>
              <a:rPr lang="ru-RU" sz="2000" b="1" dirty="0" smtClean="0">
                <a:latin typeface="PragmaticaC" pitchFamily="50" charset="0"/>
                <a:ea typeface="+mj-ea"/>
                <a:cs typeface="+mj-cs"/>
              </a:rPr>
              <a:t>– это </a:t>
            </a:r>
            <a:r>
              <a:rPr lang="ru-RU" sz="2000" b="1" dirty="0" err="1" smtClean="0">
                <a:latin typeface="PragmaticaC" pitchFamily="50" charset="0"/>
                <a:ea typeface="+mj-ea"/>
                <a:cs typeface="+mj-cs"/>
              </a:rPr>
              <a:t>некредитная</a:t>
            </a:r>
            <a:r>
              <a:rPr lang="ru-RU" sz="2000" b="1" dirty="0" smtClean="0">
                <a:latin typeface="PragmaticaC" pitchFamily="50" charset="0"/>
                <a:ea typeface="+mj-ea"/>
                <a:cs typeface="+mj-cs"/>
              </a:rPr>
              <a:t> </a:t>
            </a:r>
            <a:r>
              <a:rPr lang="ru-RU" sz="2000" b="1" dirty="0">
                <a:latin typeface="PragmaticaC" pitchFamily="50" charset="0"/>
                <a:ea typeface="+mj-ea"/>
                <a:cs typeface="+mj-cs"/>
              </a:rPr>
              <a:t>финансовая организация, которая осуществляет деятельность в качестве:</a:t>
            </a:r>
            <a:r>
              <a:rPr lang="ru-RU" sz="1600" dirty="0">
                <a:latin typeface="PragmaticaC" pitchFamily="50" charset="0"/>
              </a:rPr>
              <a:t/>
            </a:r>
            <a:br>
              <a:rPr lang="ru-RU" sz="1600" dirty="0">
                <a:latin typeface="PragmaticaC" pitchFamily="50" charset="0"/>
              </a:rPr>
            </a:br>
            <a:endParaRPr lang="ru-RU" sz="1600" dirty="0">
              <a:latin typeface="PragmaticaC" pitchFamily="50" charset="0"/>
            </a:endParaRPr>
          </a:p>
          <a:p>
            <a:pPr marL="285750" indent="-285750">
              <a:buFont typeface="Arial" pitchFamily="34" charset="0"/>
              <a:buChar char="•"/>
            </a:pPr>
            <a:r>
              <a:rPr lang="ru-RU" b="1" dirty="0" err="1" smtClean="0">
                <a:latin typeface="PragmaticaC" pitchFamily="50" charset="0"/>
                <a:ea typeface="+mj-ea"/>
                <a:cs typeface="+mj-cs"/>
              </a:rPr>
              <a:t>микрофинансовой</a:t>
            </a:r>
            <a:r>
              <a:rPr lang="ru-RU" b="1" dirty="0" smtClean="0">
                <a:latin typeface="PragmaticaC" pitchFamily="50" charset="0"/>
                <a:ea typeface="+mj-ea"/>
                <a:cs typeface="+mj-cs"/>
              </a:rPr>
              <a:t> </a:t>
            </a:r>
            <a:r>
              <a:rPr lang="ru-RU" b="1" dirty="0">
                <a:latin typeface="PragmaticaC" pitchFamily="50" charset="0"/>
                <a:ea typeface="+mj-ea"/>
                <a:cs typeface="+mj-cs"/>
              </a:rPr>
              <a:t>компании </a:t>
            </a:r>
            <a:r>
              <a:rPr lang="ru-RU" sz="1600" dirty="0">
                <a:latin typeface="PragmaticaC" pitchFamily="50" charset="0"/>
              </a:rPr>
              <a:t>(МФК) </a:t>
            </a:r>
            <a:r>
              <a:rPr lang="ru-RU" sz="1600" dirty="0" smtClean="0">
                <a:latin typeface="PragmaticaC" pitchFamily="50" charset="0"/>
              </a:rPr>
              <a:t>– привлекает вложения </a:t>
            </a:r>
            <a:r>
              <a:rPr lang="ru-RU" sz="1600" dirty="0">
                <a:latin typeface="PragmaticaC" pitchFamily="50" charset="0"/>
              </a:rPr>
              <a:t>от физических лиц на сумму от 1,5 млн рублей и предоставляет </a:t>
            </a:r>
            <a:r>
              <a:rPr lang="ru-RU" sz="1600" dirty="0" err="1">
                <a:latin typeface="PragmaticaC" pitchFamily="50" charset="0"/>
              </a:rPr>
              <a:t>микрозаймы</a:t>
            </a:r>
            <a:r>
              <a:rPr lang="ru-RU" sz="1600" dirty="0">
                <a:latin typeface="PragmaticaC" pitchFamily="50" charset="0"/>
              </a:rPr>
              <a:t> на сумму до 1 млн </a:t>
            </a:r>
            <a:r>
              <a:rPr lang="ru-RU" sz="1600" dirty="0" smtClean="0">
                <a:latin typeface="PragmaticaC" pitchFamily="50" charset="0"/>
              </a:rPr>
              <a:t>рублей;</a:t>
            </a:r>
            <a:endParaRPr lang="ru-RU" sz="1600" dirty="0">
              <a:latin typeface="PragmaticaC" pitchFamily="50" charset="0"/>
            </a:endParaRPr>
          </a:p>
          <a:p>
            <a:pPr marL="285750" indent="-285750">
              <a:buFont typeface="Arial" pitchFamily="34" charset="0"/>
              <a:buChar char="•"/>
            </a:pPr>
            <a:r>
              <a:rPr lang="ru-RU" b="1" dirty="0" err="1" smtClean="0">
                <a:latin typeface="PragmaticaC" pitchFamily="50" charset="0"/>
                <a:ea typeface="+mj-ea"/>
                <a:cs typeface="+mj-cs"/>
              </a:rPr>
              <a:t>микрокредитной</a:t>
            </a:r>
            <a:r>
              <a:rPr lang="ru-RU" b="1" dirty="0" smtClean="0">
                <a:latin typeface="PragmaticaC" pitchFamily="50" charset="0"/>
                <a:ea typeface="+mj-ea"/>
                <a:cs typeface="+mj-cs"/>
              </a:rPr>
              <a:t> </a:t>
            </a:r>
            <a:r>
              <a:rPr lang="ru-RU" b="1" dirty="0">
                <a:latin typeface="PragmaticaC" pitchFamily="50" charset="0"/>
                <a:ea typeface="+mj-ea"/>
                <a:cs typeface="+mj-cs"/>
              </a:rPr>
              <a:t>компании </a:t>
            </a:r>
            <a:r>
              <a:rPr lang="ru-RU" sz="1600" dirty="0">
                <a:latin typeface="PragmaticaC" pitchFamily="50" charset="0"/>
              </a:rPr>
              <a:t>(МКК) </a:t>
            </a:r>
            <a:r>
              <a:rPr lang="ru-RU" sz="1600" dirty="0" smtClean="0">
                <a:latin typeface="PragmaticaC" pitchFamily="50" charset="0"/>
              </a:rPr>
              <a:t>– привлекает вложения </a:t>
            </a:r>
            <a:r>
              <a:rPr lang="ru-RU" sz="1600" dirty="0">
                <a:latin typeface="PragmaticaC" pitchFamily="50" charset="0"/>
              </a:rPr>
              <a:t>только от учредителей МКК и предоставляет </a:t>
            </a:r>
            <a:r>
              <a:rPr lang="ru-RU" sz="1600" dirty="0" err="1">
                <a:latin typeface="PragmaticaC" pitchFamily="50" charset="0"/>
              </a:rPr>
              <a:t>микрозаймы</a:t>
            </a:r>
            <a:r>
              <a:rPr lang="ru-RU" sz="1600" dirty="0">
                <a:latin typeface="PragmaticaC" pitchFamily="50" charset="0"/>
              </a:rPr>
              <a:t> физическим лицам на сумму до 500 тыс. рублей</a:t>
            </a:r>
          </a:p>
        </p:txBody>
      </p:sp>
      <p:sp>
        <p:nvSpPr>
          <p:cNvPr id="3" name="Стрелка влево 2"/>
          <p:cNvSpPr/>
          <p:nvPr/>
        </p:nvSpPr>
        <p:spPr>
          <a:xfrm>
            <a:off x="5796136" y="980728"/>
            <a:ext cx="20162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150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7" name="Объект 2"/>
          <p:cNvSpPr>
            <a:spLocks noGrp="1"/>
          </p:cNvSpPr>
          <p:nvPr>
            <p:ph idx="1"/>
          </p:nvPr>
        </p:nvSpPr>
        <p:spPr>
          <a:xfrm>
            <a:off x="3563938" y="2285992"/>
            <a:ext cx="5122862" cy="4000528"/>
          </a:xfrm>
        </p:spPr>
        <p:txBody>
          <a:bodyPr>
            <a:noAutofit/>
          </a:bodyPr>
          <a:lstStyle/>
          <a:p>
            <a:r>
              <a:rPr lang="ru-RU" sz="1600" dirty="0" smtClean="0">
                <a:solidFill>
                  <a:srgbClr val="000000"/>
                </a:solidFill>
                <a:latin typeface="PragmaticaC" pitchFamily="50" charset="0"/>
              </a:rPr>
              <a:t>Проверить </a:t>
            </a:r>
            <a:r>
              <a:rPr lang="ru-RU" sz="1600" dirty="0">
                <a:solidFill>
                  <a:srgbClr val="000000"/>
                </a:solidFill>
                <a:latin typeface="PragmaticaC" pitchFamily="50" charset="0"/>
              </a:rPr>
              <a:t>наличие в государственном реестре (проверить на сайте банка России).</a:t>
            </a:r>
          </a:p>
          <a:p>
            <a:r>
              <a:rPr lang="ru-RU" sz="1600" dirty="0" smtClean="0">
                <a:solidFill>
                  <a:srgbClr val="000000"/>
                </a:solidFill>
                <a:latin typeface="PragmaticaC" pitchFamily="50" charset="0"/>
              </a:rPr>
              <a:t>Проверить </a:t>
            </a:r>
            <a:r>
              <a:rPr lang="ru-RU" sz="1600" dirty="0">
                <a:solidFill>
                  <a:srgbClr val="000000"/>
                </a:solidFill>
                <a:latin typeface="PragmaticaC" pitchFamily="50" charset="0"/>
              </a:rPr>
              <a:t>членство в саморегулируемой организации (членство в СРО – обязательное условие работы подобных организаций). </a:t>
            </a:r>
          </a:p>
          <a:p>
            <a:r>
              <a:rPr lang="ru-RU" sz="1600" dirty="0" smtClean="0">
                <a:solidFill>
                  <a:srgbClr val="000000"/>
                </a:solidFill>
                <a:latin typeface="PragmaticaC" pitchFamily="50" charset="0"/>
              </a:rPr>
              <a:t>Ознакомиться </a:t>
            </a:r>
            <a:r>
              <a:rPr lang="ru-RU" sz="1600" dirty="0">
                <a:solidFill>
                  <a:srgbClr val="000000"/>
                </a:solidFill>
                <a:latin typeface="PragmaticaC" pitchFamily="50" charset="0"/>
              </a:rPr>
              <a:t>с отзывами клиентов. </a:t>
            </a:r>
          </a:p>
          <a:p>
            <a:r>
              <a:rPr lang="ru-RU" sz="1600" dirty="0" smtClean="0">
                <a:solidFill>
                  <a:srgbClr val="000000"/>
                </a:solidFill>
                <a:latin typeface="PragmaticaC" pitchFamily="50" charset="0"/>
              </a:rPr>
              <a:t>Узнать </a:t>
            </a:r>
            <a:r>
              <a:rPr lang="ru-RU" sz="1600" dirty="0">
                <a:solidFill>
                  <a:srgbClr val="000000"/>
                </a:solidFill>
                <a:latin typeface="PragmaticaC" pitchFamily="50" charset="0"/>
              </a:rPr>
              <a:t>полную стоимость займа. </a:t>
            </a:r>
          </a:p>
          <a:p>
            <a:r>
              <a:rPr lang="ru-RU" sz="1600" dirty="0" smtClean="0">
                <a:solidFill>
                  <a:srgbClr val="000000"/>
                </a:solidFill>
                <a:latin typeface="PragmaticaC" pitchFamily="50" charset="0"/>
              </a:rPr>
              <a:t>Ознакомится </a:t>
            </a:r>
            <a:r>
              <a:rPr lang="ru-RU" sz="1600" dirty="0">
                <a:solidFill>
                  <a:srgbClr val="000000"/>
                </a:solidFill>
                <a:latin typeface="PragmaticaC" pitchFamily="50" charset="0"/>
              </a:rPr>
              <a:t>с количеством, размером, периодичностью платежей по займу.  </a:t>
            </a:r>
          </a:p>
          <a:p>
            <a:r>
              <a:rPr lang="ru-RU" sz="1600" dirty="0" smtClean="0">
                <a:solidFill>
                  <a:srgbClr val="000000"/>
                </a:solidFill>
                <a:latin typeface="PragmaticaC" pitchFamily="50" charset="0"/>
              </a:rPr>
              <a:t>Уточнить </a:t>
            </a:r>
            <a:r>
              <a:rPr lang="ru-RU" sz="1600" dirty="0">
                <a:solidFill>
                  <a:srgbClr val="000000"/>
                </a:solidFill>
                <a:latin typeface="PragmaticaC" pitchFamily="50" charset="0"/>
              </a:rPr>
              <a:t>виды и суммы дополнительных платежей по займу. </a:t>
            </a:r>
          </a:p>
          <a:p>
            <a:r>
              <a:rPr lang="ru-RU" sz="1600" dirty="0" smtClean="0">
                <a:solidFill>
                  <a:srgbClr val="000000"/>
                </a:solidFill>
                <a:latin typeface="PragmaticaC" pitchFamily="50" charset="0"/>
              </a:rPr>
              <a:t>Узнать </a:t>
            </a:r>
            <a:r>
              <a:rPr lang="ru-RU" sz="1600" dirty="0">
                <a:solidFill>
                  <a:srgbClr val="000000"/>
                </a:solidFill>
                <a:latin typeface="PragmaticaC" pitchFamily="50" charset="0"/>
              </a:rPr>
              <a:t>размеры неустойки, штрафы, пени в случае просрочек платежей. </a:t>
            </a:r>
          </a:p>
          <a:p>
            <a:endParaRPr lang="ru-RU" dirty="0"/>
          </a:p>
        </p:txBody>
      </p:sp>
      <p:sp>
        <p:nvSpPr>
          <p:cNvPr id="8" name="Прямоугольник 7"/>
          <p:cNvSpPr/>
          <p:nvPr/>
        </p:nvSpPr>
        <p:spPr>
          <a:xfrm>
            <a:off x="467544" y="2780928"/>
            <a:ext cx="2808312" cy="1754326"/>
          </a:xfrm>
          <a:prstGeom prst="rect">
            <a:avLst/>
          </a:prstGeom>
        </p:spPr>
        <p:txBody>
          <a:bodyPr wrap="square">
            <a:spAutoFit/>
          </a:bodyPr>
          <a:lstStyle/>
          <a:p>
            <a:r>
              <a:rPr lang="ru-RU" u="sng" dirty="0">
                <a:solidFill>
                  <a:prstClr val="black"/>
                </a:solidFill>
                <a:latin typeface="PragmaticaC" pitchFamily="50" charset="0"/>
              </a:rPr>
              <a:t>Занимать деньги в МФО можно только на короткий срок и с полной уверенностью в скорейшем возврате займа!</a:t>
            </a:r>
            <a:endParaRPr lang="ru-RU" dirty="0">
              <a:solidFill>
                <a:prstClr val="black"/>
              </a:solidFill>
              <a:latin typeface="PragmaticaC" pitchFamily="50" charset="0"/>
            </a:endParaRPr>
          </a:p>
        </p:txBody>
      </p:sp>
      <p:sp>
        <p:nvSpPr>
          <p:cNvPr id="5" name="Заголовок 4"/>
          <p:cNvSpPr>
            <a:spLocks noGrp="1"/>
          </p:cNvSpPr>
          <p:nvPr>
            <p:ph type="title"/>
          </p:nvPr>
        </p:nvSpPr>
        <p:spPr>
          <a:xfrm>
            <a:off x="457200" y="274638"/>
            <a:ext cx="4829180" cy="939784"/>
          </a:xfrm>
        </p:spPr>
        <p:txBody>
          <a:bodyPr>
            <a:normAutofit/>
          </a:bodyPr>
          <a:lstStyle/>
          <a:p>
            <a:pPr algn="l"/>
            <a:r>
              <a:rPr lang="ru-RU" sz="3000" b="1" dirty="0" smtClean="0">
                <a:solidFill>
                  <a:schemeClr val="tx1">
                    <a:lumMod val="65000"/>
                    <a:lumOff val="35000"/>
                  </a:schemeClr>
                </a:solidFill>
                <a:latin typeface="PragmaticaC" pitchFamily="50" charset="0"/>
              </a:rPr>
              <a:t>КАК ВЫБРАТЬ МФО? </a:t>
            </a:r>
            <a:endParaRPr lang="ru-RU" sz="3000" b="1" dirty="0">
              <a:solidFill>
                <a:schemeClr val="tx1">
                  <a:lumMod val="65000"/>
                  <a:lumOff val="35000"/>
                </a:schemeClr>
              </a:solidFill>
              <a:latin typeface="PragmaticaC" pitchFamily="50" charset="0"/>
            </a:endParaRPr>
          </a:p>
        </p:txBody>
      </p:sp>
      <p:sp>
        <p:nvSpPr>
          <p:cNvPr id="2" name="Стрелка влево 1"/>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62375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79770"/>
            <a:ext cx="5072098" cy="706090"/>
          </a:xfrm>
        </p:spPr>
        <p:txBody>
          <a:bodyPr>
            <a:noAutofit/>
          </a:bodyPr>
          <a:lstStyle/>
          <a:p>
            <a:pPr algn="l"/>
            <a:r>
              <a:rPr lang="ru-RU" sz="3000" b="1" dirty="0" smtClean="0">
                <a:solidFill>
                  <a:schemeClr val="tx1">
                    <a:lumMod val="65000"/>
                    <a:lumOff val="35000"/>
                  </a:schemeClr>
                </a:solidFill>
                <a:latin typeface="PragmaticaC" pitchFamily="50" charset="0"/>
              </a:rPr>
              <a:t>ИЗУЧИТЕ УСЛОВИЯ ДОГОВОРА ДО ПОДПИСАНИЯ</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539552" y="1857364"/>
            <a:ext cx="8229600" cy="4525963"/>
          </a:xfrm>
        </p:spPr>
        <p:txBody>
          <a:bodyPr>
            <a:noAutofit/>
          </a:bodyPr>
          <a:lstStyle/>
          <a:p>
            <a:r>
              <a:rPr lang="ru-RU" sz="1800" dirty="0">
                <a:latin typeface="PragmaticaC" pitchFamily="50" charset="0"/>
              </a:rPr>
              <a:t>На изучение условий договора заемщику должно быть выделено не менее пяти рабочих дней. </a:t>
            </a:r>
          </a:p>
          <a:p>
            <a:r>
              <a:rPr lang="ru-RU" sz="1800" dirty="0" smtClean="0">
                <a:latin typeface="PragmaticaC" pitchFamily="50" charset="0"/>
              </a:rPr>
              <a:t>По </a:t>
            </a:r>
            <a:r>
              <a:rPr lang="ru-RU" sz="1800" dirty="0">
                <a:latin typeface="PragmaticaC" pitchFamily="50" charset="0"/>
              </a:rPr>
              <a:t>закону договор должен содержать: </a:t>
            </a:r>
          </a:p>
          <a:p>
            <a:pPr lvl="1"/>
            <a:r>
              <a:rPr lang="ru-RU" sz="1800" dirty="0">
                <a:latin typeface="PragmaticaC" pitchFamily="50" charset="0"/>
              </a:rPr>
              <a:t>общие условия </a:t>
            </a:r>
            <a:r>
              <a:rPr lang="ru-RU" sz="1800" dirty="0" smtClean="0">
                <a:latin typeface="PragmaticaC" pitchFamily="50" charset="0"/>
              </a:rPr>
              <a:t>- </a:t>
            </a:r>
            <a:r>
              <a:rPr lang="ru-RU" sz="1800" dirty="0">
                <a:latin typeface="PragmaticaC" pitchFamily="50" charset="0"/>
              </a:rPr>
              <a:t>устанавливаются банком в одностороннем порядке; </a:t>
            </a:r>
          </a:p>
          <a:p>
            <a:pPr lvl="1"/>
            <a:r>
              <a:rPr lang="ru-RU" sz="1800" dirty="0">
                <a:latin typeface="PragmaticaC" pitchFamily="50" charset="0"/>
              </a:rPr>
              <a:t>индивидуальные условия </a:t>
            </a:r>
            <a:r>
              <a:rPr lang="ru-RU" sz="1800" dirty="0" smtClean="0">
                <a:latin typeface="PragmaticaC" pitchFamily="50" charset="0"/>
              </a:rPr>
              <a:t>- </a:t>
            </a:r>
            <a:r>
              <a:rPr lang="ru-RU" sz="1800" dirty="0">
                <a:latin typeface="PragmaticaC" pitchFamily="50" charset="0"/>
              </a:rPr>
              <a:t>согласовываются с каждым заемщиком индивидуально. </a:t>
            </a:r>
            <a:r>
              <a:rPr lang="ru-RU" sz="1800" dirty="0" smtClean="0">
                <a:latin typeface="PragmaticaC" pitchFamily="50" charset="0"/>
              </a:rPr>
              <a:t>Индивидуальные </a:t>
            </a:r>
            <a:r>
              <a:rPr lang="ru-RU" sz="1800" dirty="0">
                <a:latin typeface="PragmaticaC" pitchFamily="50" charset="0"/>
              </a:rPr>
              <a:t>условия оформлены в таблицу и содержат конкретные условия договора</a:t>
            </a:r>
            <a:r>
              <a:rPr lang="ru-RU" sz="1800">
                <a:latin typeface="PragmaticaC" pitchFamily="50" charset="0"/>
              </a:rPr>
              <a:t>. </a:t>
            </a:r>
            <a:endParaRPr lang="ru-RU" sz="1800" dirty="0">
              <a:latin typeface="PragmaticaC" pitchFamily="50" charset="0"/>
            </a:endParaRPr>
          </a:p>
          <a:p>
            <a:pPr marL="457200" lvl="1" indent="0">
              <a:buNone/>
            </a:pPr>
            <a:endParaRPr lang="ru-RU" sz="1800" dirty="0" smtClean="0">
              <a:latin typeface="PragmaticaC" pitchFamily="50" charset="0"/>
            </a:endParaRPr>
          </a:p>
          <a:p>
            <a:pPr marL="0" lvl="1" indent="0">
              <a:buNone/>
            </a:pPr>
            <a:r>
              <a:rPr lang="ru-RU" sz="1800" dirty="0">
                <a:latin typeface="PragmaticaC" pitchFamily="50" charset="0"/>
              </a:rPr>
              <a:t>При изучении договора следует убедиться, что его положения не противоречат </a:t>
            </a:r>
            <a:r>
              <a:rPr lang="ru-RU" sz="1800" dirty="0" smtClean="0">
                <a:latin typeface="PragmaticaC" pitchFamily="50" charset="0"/>
              </a:rPr>
              <a:t>законодательству, в </a:t>
            </a:r>
            <a:r>
              <a:rPr lang="ru-RU" sz="1800" dirty="0">
                <a:latin typeface="PragmaticaC" pitchFamily="50" charset="0"/>
              </a:rPr>
              <a:t>том числе, в области защиты прав </a:t>
            </a:r>
            <a:r>
              <a:rPr lang="ru-RU" sz="1800" dirty="0" smtClean="0">
                <a:latin typeface="PragmaticaC" pitchFamily="50" charset="0"/>
              </a:rPr>
              <a:t>потребителей.</a:t>
            </a:r>
          </a:p>
          <a:p>
            <a:pPr marL="0" indent="0">
              <a:buNone/>
            </a:pPr>
            <a:endParaRPr lang="ru-RU" sz="2400" dirty="0"/>
          </a:p>
        </p:txBody>
      </p:sp>
      <p:sp>
        <p:nvSpPr>
          <p:cNvPr id="4" name="Стрелка влево 3"/>
          <p:cNvSpPr/>
          <p:nvPr/>
        </p:nvSpPr>
        <p:spPr>
          <a:xfrm>
            <a:off x="5724128" y="908720"/>
            <a:ext cx="201622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9850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4282" y="285728"/>
            <a:ext cx="5429288" cy="928694"/>
          </a:xfrm>
        </p:spPr>
        <p:txBody>
          <a:bodyPr>
            <a:normAutofit/>
          </a:bodyPr>
          <a:lstStyle/>
          <a:p>
            <a:pPr algn="l"/>
            <a:r>
              <a:rPr lang="ru-RU" sz="3000" b="1" dirty="0" smtClean="0">
                <a:solidFill>
                  <a:schemeClr val="tx1">
                    <a:lumMod val="65000"/>
                    <a:lumOff val="35000"/>
                  </a:schemeClr>
                </a:solidFill>
                <a:latin typeface="PragmaticaC" pitchFamily="50" charset="0"/>
              </a:rPr>
              <a:t>ЗАЕМЩИК ИМЕЕТ ПРАВО </a:t>
            </a:r>
            <a:endParaRPr lang="ru-RU" sz="3000"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323528" y="1340768"/>
            <a:ext cx="8229600" cy="4525963"/>
          </a:xfrm>
        </p:spPr>
        <p:txBody>
          <a:bodyPr>
            <a:noAutofit/>
          </a:bodyPr>
          <a:lstStyle/>
          <a:p>
            <a:pPr marL="0" indent="0">
              <a:spcBef>
                <a:spcPts val="0"/>
              </a:spcBef>
              <a:buNone/>
            </a:pPr>
            <a:r>
              <a:rPr lang="ru-RU" sz="3000" b="1" dirty="0" smtClean="0">
                <a:solidFill>
                  <a:schemeClr val="tx1">
                    <a:lumMod val="65000"/>
                    <a:lumOff val="35000"/>
                  </a:schemeClr>
                </a:solidFill>
                <a:latin typeface="PragmaticaC" pitchFamily="50" charset="0"/>
                <a:ea typeface="+mj-ea"/>
                <a:cs typeface="+mj-cs"/>
              </a:rPr>
              <a:t>Вернуть </a:t>
            </a:r>
            <a:r>
              <a:rPr lang="ru-RU" sz="3000" b="1" dirty="0">
                <a:solidFill>
                  <a:schemeClr val="tx1">
                    <a:lumMod val="65000"/>
                    <a:lumOff val="35000"/>
                  </a:schemeClr>
                </a:solidFill>
                <a:latin typeface="PragmaticaC" pitchFamily="50" charset="0"/>
                <a:ea typeface="+mj-ea"/>
                <a:cs typeface="+mj-cs"/>
              </a:rPr>
              <a:t>кредит </a:t>
            </a:r>
            <a:endParaRPr lang="ru-RU" sz="3000" b="1" dirty="0" smtClean="0">
              <a:solidFill>
                <a:schemeClr val="tx1">
                  <a:lumMod val="65000"/>
                  <a:lumOff val="35000"/>
                </a:schemeClr>
              </a:solidFill>
              <a:latin typeface="PragmaticaC" pitchFamily="50" charset="0"/>
              <a:ea typeface="+mj-ea"/>
              <a:cs typeface="+mj-cs"/>
            </a:endParaRPr>
          </a:p>
          <a:p>
            <a:pPr marL="0" indent="0">
              <a:spcBef>
                <a:spcPts val="0"/>
              </a:spcBef>
              <a:buNone/>
            </a:pPr>
            <a:endParaRPr lang="ru-RU" sz="3000" b="1" dirty="0" smtClean="0">
              <a:solidFill>
                <a:schemeClr val="tx1">
                  <a:lumMod val="65000"/>
                  <a:lumOff val="35000"/>
                </a:schemeClr>
              </a:solidFill>
              <a:latin typeface="PragmaticaC" pitchFamily="50" charset="0"/>
              <a:ea typeface="+mj-ea"/>
              <a:cs typeface="+mj-cs"/>
            </a:endParaRPr>
          </a:p>
          <a:p>
            <a:pPr>
              <a:spcBef>
                <a:spcPts val="0"/>
              </a:spcBef>
              <a:buFont typeface="Wingdings" pitchFamily="2" charset="2"/>
              <a:buChar char="§"/>
            </a:pPr>
            <a:r>
              <a:rPr lang="ru-RU" sz="1600" dirty="0" smtClean="0">
                <a:latin typeface="PragmaticaC" pitchFamily="50" charset="0"/>
                <a:ea typeface="+mj-ea"/>
                <a:cs typeface="+mj-cs"/>
              </a:rPr>
              <a:t>без </a:t>
            </a:r>
            <a:r>
              <a:rPr lang="ru-RU" sz="1600" dirty="0">
                <a:latin typeface="PragmaticaC" pitchFamily="50" charset="0"/>
                <a:ea typeface="+mj-ea"/>
                <a:cs typeface="+mj-cs"/>
              </a:rPr>
              <a:t>предварительного уведомления кредитора:</a:t>
            </a:r>
          </a:p>
          <a:p>
            <a:pPr marL="685800" lvl="1">
              <a:spcBef>
                <a:spcPts val="0"/>
              </a:spcBef>
              <a:buFontTx/>
              <a:buChar char="-"/>
            </a:pPr>
            <a:r>
              <a:rPr lang="ru-RU" sz="1600" dirty="0" smtClean="0">
                <a:latin typeface="PragmaticaC" pitchFamily="50" charset="0"/>
                <a:ea typeface="+mj-ea"/>
                <a:cs typeface="+mj-cs"/>
              </a:rPr>
              <a:t>в </a:t>
            </a:r>
            <a:r>
              <a:rPr lang="ru-RU" sz="1600" dirty="0">
                <a:latin typeface="PragmaticaC" pitchFamily="50" charset="0"/>
                <a:ea typeface="+mj-ea"/>
                <a:cs typeface="+mj-cs"/>
              </a:rPr>
              <a:t>течение </a:t>
            </a:r>
            <a:r>
              <a:rPr lang="ru-RU" sz="3000" b="1" dirty="0">
                <a:solidFill>
                  <a:schemeClr val="tx1">
                    <a:lumMod val="65000"/>
                    <a:lumOff val="35000"/>
                  </a:schemeClr>
                </a:solidFill>
                <a:latin typeface="PragmaticaC" pitchFamily="50" charset="0"/>
                <a:ea typeface="+mj-ea"/>
                <a:cs typeface="+mj-cs"/>
              </a:rPr>
              <a:t>14 календарных дней </a:t>
            </a:r>
            <a:r>
              <a:rPr lang="ru-RU" sz="1600" dirty="0">
                <a:latin typeface="PragmaticaC" pitchFamily="50" charset="0"/>
                <a:ea typeface="+mj-ea"/>
                <a:cs typeface="+mj-cs"/>
              </a:rPr>
              <a:t>с даты получения потребительского </a:t>
            </a:r>
            <a:r>
              <a:rPr lang="ru-RU" sz="1600" dirty="0" smtClean="0">
                <a:latin typeface="PragmaticaC" pitchFamily="50" charset="0"/>
                <a:ea typeface="+mj-ea"/>
                <a:cs typeface="+mj-cs"/>
              </a:rPr>
              <a:t>кредита;</a:t>
            </a:r>
          </a:p>
          <a:p>
            <a:pPr marL="685800" lvl="1">
              <a:spcBef>
                <a:spcPts val="0"/>
              </a:spcBef>
              <a:buFontTx/>
              <a:buChar char="-"/>
            </a:pPr>
            <a:r>
              <a:rPr lang="ru-RU" sz="1600" dirty="0" smtClean="0">
                <a:latin typeface="PragmaticaC" pitchFamily="50" charset="0"/>
                <a:ea typeface="+mj-ea"/>
                <a:cs typeface="+mj-cs"/>
              </a:rPr>
              <a:t>в </a:t>
            </a:r>
            <a:r>
              <a:rPr lang="ru-RU" sz="1600" dirty="0">
                <a:latin typeface="PragmaticaC" pitchFamily="50" charset="0"/>
                <a:ea typeface="+mj-ea"/>
                <a:cs typeface="+mj-cs"/>
              </a:rPr>
              <a:t>течение </a:t>
            </a:r>
            <a:r>
              <a:rPr lang="ru-RU" sz="3000" b="1" dirty="0">
                <a:solidFill>
                  <a:schemeClr val="tx1">
                    <a:lumMod val="65000"/>
                    <a:lumOff val="35000"/>
                  </a:schemeClr>
                </a:solidFill>
                <a:latin typeface="PragmaticaC" pitchFamily="50" charset="0"/>
                <a:ea typeface="+mj-ea"/>
                <a:cs typeface="+mj-cs"/>
              </a:rPr>
              <a:t>30 календарных дней </a:t>
            </a:r>
            <a:r>
              <a:rPr lang="ru-RU" sz="1600" dirty="0">
                <a:latin typeface="PragmaticaC" pitchFamily="50" charset="0"/>
                <a:ea typeface="+mj-ea"/>
                <a:cs typeface="+mj-cs"/>
              </a:rPr>
              <a:t>с даты получения потребительского кредита, предоставленного с условием использования заемщиком полученных средств на определенные </a:t>
            </a:r>
            <a:r>
              <a:rPr lang="ru-RU" sz="1600" dirty="0" smtClean="0">
                <a:latin typeface="PragmaticaC" pitchFamily="50" charset="0"/>
                <a:ea typeface="+mj-ea"/>
                <a:cs typeface="+mj-cs"/>
              </a:rPr>
              <a:t>цели.</a:t>
            </a:r>
          </a:p>
          <a:p>
            <a:pPr marL="400050" lvl="1" indent="0">
              <a:spcBef>
                <a:spcPts val="0"/>
              </a:spcBef>
              <a:buNone/>
            </a:pPr>
            <a:endParaRPr lang="ru-RU" sz="1600" dirty="0" smtClean="0">
              <a:latin typeface="PragmaticaC" pitchFamily="50" charset="0"/>
              <a:ea typeface="+mj-ea"/>
              <a:cs typeface="+mj-cs"/>
            </a:endParaRPr>
          </a:p>
          <a:p>
            <a:pPr marL="400050" lvl="1" indent="0">
              <a:spcBef>
                <a:spcPts val="0"/>
              </a:spcBef>
              <a:buNone/>
            </a:pPr>
            <a:endParaRPr lang="ru-RU" sz="1600" dirty="0">
              <a:latin typeface="PragmaticaC" pitchFamily="50" charset="0"/>
              <a:ea typeface="+mj-ea"/>
              <a:cs typeface="+mj-cs"/>
            </a:endParaRPr>
          </a:p>
          <a:p>
            <a:pPr>
              <a:spcBef>
                <a:spcPts val="0"/>
              </a:spcBef>
              <a:buFont typeface="Wingdings" pitchFamily="2" charset="2"/>
              <a:buChar char="§"/>
            </a:pPr>
            <a:r>
              <a:rPr lang="ru-RU" sz="1600" dirty="0">
                <a:latin typeface="PragmaticaC" pitchFamily="50" charset="0"/>
                <a:ea typeface="+mj-ea"/>
                <a:cs typeface="+mj-cs"/>
              </a:rPr>
              <a:t>с уведомлением кредитора не менее чем за 30 календарных дней </a:t>
            </a:r>
            <a:r>
              <a:rPr lang="ru-RU" sz="1600" dirty="0" smtClean="0">
                <a:latin typeface="PragmaticaC" pitchFamily="50" charset="0"/>
                <a:ea typeface="+mj-ea"/>
                <a:cs typeface="+mj-cs"/>
              </a:rPr>
              <a:t>(если </a:t>
            </a:r>
            <a:r>
              <a:rPr lang="ru-RU" sz="1600" dirty="0">
                <a:latin typeface="PragmaticaC" pitchFamily="50" charset="0"/>
                <a:ea typeface="+mj-ea"/>
                <a:cs typeface="+mj-cs"/>
              </a:rPr>
              <a:t>более короткий срок не установлен договором) </a:t>
            </a:r>
            <a:r>
              <a:rPr lang="ru-RU" sz="3000" b="1" dirty="0">
                <a:solidFill>
                  <a:schemeClr val="tx1">
                    <a:lumMod val="65000"/>
                    <a:lumOff val="35000"/>
                  </a:schemeClr>
                </a:solidFill>
                <a:latin typeface="PragmaticaC" pitchFamily="50" charset="0"/>
                <a:ea typeface="+mj-ea"/>
                <a:cs typeface="+mj-cs"/>
              </a:rPr>
              <a:t>вернуть досрочно </a:t>
            </a:r>
            <a:r>
              <a:rPr lang="ru-RU" sz="1600" dirty="0">
                <a:latin typeface="PragmaticaC" pitchFamily="50" charset="0"/>
                <a:ea typeface="+mj-ea"/>
                <a:cs typeface="+mj-cs"/>
              </a:rPr>
              <a:t>всю сумму кредита или ее </a:t>
            </a:r>
            <a:r>
              <a:rPr lang="ru-RU" sz="1600" dirty="0" smtClean="0">
                <a:latin typeface="PragmaticaC" pitchFamily="50" charset="0"/>
                <a:ea typeface="+mj-ea"/>
                <a:cs typeface="+mj-cs"/>
              </a:rPr>
              <a:t>часть.</a:t>
            </a:r>
          </a:p>
          <a:p>
            <a:pPr marL="400050" lvl="1" indent="0">
              <a:spcBef>
                <a:spcPts val="0"/>
              </a:spcBef>
              <a:buNone/>
            </a:pPr>
            <a:r>
              <a:rPr lang="ru-RU" sz="1600" dirty="0">
                <a:latin typeface="PragmaticaC" pitchFamily="50" charset="0"/>
                <a:ea typeface="+mj-ea"/>
                <a:cs typeface="+mj-cs"/>
              </a:rPr>
              <a:t>- не менее чем за 10 дней для </a:t>
            </a:r>
            <a:r>
              <a:rPr lang="ru-RU" sz="1600" dirty="0" err="1">
                <a:latin typeface="PragmaticaC" pitchFamily="50" charset="0"/>
                <a:ea typeface="+mj-ea"/>
                <a:cs typeface="+mj-cs"/>
              </a:rPr>
              <a:t>микрозайма</a:t>
            </a:r>
            <a:endParaRPr lang="ru-RU" sz="1600" dirty="0">
              <a:latin typeface="PragmaticaC" pitchFamily="50" charset="0"/>
              <a:ea typeface="+mj-ea"/>
              <a:cs typeface="+mj-cs"/>
            </a:endParaRPr>
          </a:p>
        </p:txBody>
      </p:sp>
      <p:sp>
        <p:nvSpPr>
          <p:cNvPr id="2" name="Стрелка влево 1"/>
          <p:cNvSpPr/>
          <p:nvPr/>
        </p:nvSpPr>
        <p:spPr>
          <a:xfrm>
            <a:off x="5796136" y="980728"/>
            <a:ext cx="208823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18866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4282" y="285728"/>
            <a:ext cx="5429288" cy="928694"/>
          </a:xfrm>
        </p:spPr>
        <p:txBody>
          <a:bodyPr>
            <a:normAutofit/>
          </a:bodyPr>
          <a:lstStyle/>
          <a:p>
            <a:pPr algn="l"/>
            <a:r>
              <a:rPr lang="ru-RU" sz="3000" b="1" dirty="0" smtClean="0">
                <a:solidFill>
                  <a:schemeClr val="tx1">
                    <a:lumMod val="65000"/>
                    <a:lumOff val="35000"/>
                  </a:schemeClr>
                </a:solidFill>
                <a:latin typeface="PragmaticaC" pitchFamily="50" charset="0"/>
              </a:rPr>
              <a:t>ЗАЕМЩИК ИМЕЕТ ПРАВО </a:t>
            </a:r>
            <a:endParaRPr lang="ru-RU" sz="3000"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323528" y="1844824"/>
            <a:ext cx="8229600" cy="4525963"/>
          </a:xfrm>
        </p:spPr>
        <p:txBody>
          <a:bodyPr>
            <a:noAutofit/>
          </a:bodyPr>
          <a:lstStyle/>
          <a:p>
            <a:pPr marL="0" indent="0">
              <a:buNone/>
            </a:pPr>
            <a:endParaRPr lang="ru-RU" sz="2800" b="1" dirty="0">
              <a:latin typeface="+mj-lt"/>
              <a:ea typeface="+mj-ea"/>
              <a:cs typeface="+mj-cs"/>
            </a:endParaRPr>
          </a:p>
          <a:p>
            <a:pPr>
              <a:buFont typeface="Wingdings" pitchFamily="2" charset="2"/>
              <a:buChar char="§"/>
            </a:pPr>
            <a:r>
              <a:rPr lang="ru-RU" sz="1800" b="1" dirty="0">
                <a:solidFill>
                  <a:schemeClr val="tx1">
                    <a:lumMod val="65000"/>
                    <a:lumOff val="35000"/>
                  </a:schemeClr>
                </a:solidFill>
                <a:latin typeface="PragmaticaC" pitchFamily="50" charset="0"/>
                <a:ea typeface="+mj-ea"/>
                <a:cs typeface="+mj-cs"/>
              </a:rPr>
              <a:t>требовать исключить пункты договора, нарушающие закон; </a:t>
            </a:r>
          </a:p>
          <a:p>
            <a:pPr>
              <a:buFont typeface="Wingdings" pitchFamily="2" charset="2"/>
              <a:buChar char="§"/>
            </a:pPr>
            <a:r>
              <a:rPr lang="ru-RU" sz="1800" b="1" dirty="0">
                <a:solidFill>
                  <a:schemeClr val="tx1">
                    <a:lumMod val="65000"/>
                    <a:lumOff val="35000"/>
                  </a:schemeClr>
                </a:solidFill>
                <a:latin typeface="PragmaticaC" pitchFamily="50" charset="0"/>
                <a:ea typeface="+mj-ea"/>
                <a:cs typeface="+mj-cs"/>
              </a:rPr>
              <a:t>получать информацию о размере текущей задолженности, датах и размерах платежей; </a:t>
            </a:r>
          </a:p>
          <a:p>
            <a:pPr>
              <a:buFont typeface="Wingdings" pitchFamily="2" charset="2"/>
              <a:buChar char="§"/>
            </a:pPr>
            <a:r>
              <a:rPr lang="ru-RU" sz="1800" b="1" dirty="0">
                <a:solidFill>
                  <a:schemeClr val="tx1">
                    <a:lumMod val="65000"/>
                    <a:lumOff val="35000"/>
                  </a:schemeClr>
                </a:solidFill>
                <a:latin typeface="PragmaticaC" pitchFamily="50" charset="0"/>
                <a:ea typeface="+mj-ea"/>
                <a:cs typeface="+mj-cs"/>
              </a:rPr>
              <a:t>бесплатно получать информацию о просроченной задолженности не позднее семи дней с даты ее возникновения; </a:t>
            </a:r>
          </a:p>
          <a:p>
            <a:pPr>
              <a:buFont typeface="Wingdings" pitchFamily="2" charset="2"/>
              <a:buChar char="§"/>
            </a:pPr>
            <a:r>
              <a:rPr lang="ru-RU" sz="1800" b="1" dirty="0">
                <a:solidFill>
                  <a:schemeClr val="tx1">
                    <a:lumMod val="65000"/>
                    <a:lumOff val="35000"/>
                  </a:schemeClr>
                </a:solidFill>
                <a:latin typeface="PragmaticaC" pitchFamily="50" charset="0"/>
                <a:ea typeface="+mj-ea"/>
                <a:cs typeface="+mj-cs"/>
              </a:rPr>
              <a:t>подавать иск к банку по месту жительства. </a:t>
            </a:r>
          </a:p>
        </p:txBody>
      </p:sp>
      <p:sp>
        <p:nvSpPr>
          <p:cNvPr id="5" name="Стрелка влево 4"/>
          <p:cNvSpPr/>
          <p:nvPr/>
        </p:nvSpPr>
        <p:spPr>
          <a:xfrm>
            <a:off x="5868144"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7402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3643338" cy="1143000"/>
          </a:xfrm>
        </p:spPr>
        <p:txBody>
          <a:bodyPr>
            <a:normAutofit/>
          </a:bodyPr>
          <a:lstStyle/>
          <a:p>
            <a:pPr algn="l"/>
            <a:r>
              <a:rPr lang="ru-RU" sz="3300" b="1" dirty="0" smtClean="0">
                <a:solidFill>
                  <a:schemeClr val="tx1">
                    <a:lumMod val="65000"/>
                    <a:lumOff val="35000"/>
                  </a:schemeClr>
                </a:solidFill>
                <a:latin typeface="PragmaticaC" pitchFamily="50" charset="0"/>
              </a:rPr>
              <a:t>ЗАДАЧИ</a:t>
            </a:r>
            <a:r>
              <a:rPr lang="ru-RU" dirty="0" smtClean="0"/>
              <a:t> </a:t>
            </a:r>
            <a:endParaRPr lang="ru-RU" dirty="0"/>
          </a:p>
        </p:txBody>
      </p:sp>
      <p:sp>
        <p:nvSpPr>
          <p:cNvPr id="3" name="Объект 2"/>
          <p:cNvSpPr>
            <a:spLocks noGrp="1"/>
          </p:cNvSpPr>
          <p:nvPr>
            <p:ph idx="1"/>
          </p:nvPr>
        </p:nvSpPr>
        <p:spPr>
          <a:xfrm>
            <a:off x="179512" y="1600200"/>
            <a:ext cx="8507288" cy="5141168"/>
          </a:xfrm>
        </p:spPr>
        <p:txBody>
          <a:bodyPr>
            <a:normAutofit fontScale="47500" lnSpcReduction="20000"/>
          </a:bodyPr>
          <a:lstStyle/>
          <a:p>
            <a:pPr marL="0" indent="0">
              <a:buNone/>
            </a:pPr>
            <a:r>
              <a:rPr lang="ru-RU" sz="3800" dirty="0" smtClean="0">
                <a:latin typeface="PragmaticaC" pitchFamily="50" charset="0"/>
              </a:rPr>
              <a:t>1. Рассмотреть </a:t>
            </a:r>
            <a:r>
              <a:rPr lang="ru-RU" sz="3800" dirty="0">
                <a:latin typeface="PragmaticaC" pitchFamily="50" charset="0"/>
              </a:rPr>
              <a:t>маршруты обращений при нарушении прав потребителей финансовых услуг.</a:t>
            </a:r>
          </a:p>
          <a:p>
            <a:pPr marL="0" indent="0">
              <a:buNone/>
            </a:pPr>
            <a:r>
              <a:rPr lang="ru-RU" sz="3800" dirty="0" smtClean="0">
                <a:latin typeface="PragmaticaC" pitchFamily="50" charset="0"/>
              </a:rPr>
              <a:t>2 .Ознакомить </a:t>
            </a:r>
            <a:r>
              <a:rPr lang="ru-RU" sz="3800" dirty="0">
                <a:latin typeface="PragmaticaC" pitchFamily="50" charset="0"/>
              </a:rPr>
              <a:t>с правилами написания жалоб при нарушении прав потребителей финансовых услуг в надзорные органы</a:t>
            </a:r>
          </a:p>
          <a:p>
            <a:pPr marL="0" indent="0">
              <a:buNone/>
            </a:pPr>
            <a:r>
              <a:rPr lang="ru-RU" sz="3800" dirty="0" smtClean="0">
                <a:latin typeface="PragmaticaC" pitchFamily="50" charset="0"/>
              </a:rPr>
              <a:t>3. Рассмотреть </a:t>
            </a:r>
            <a:r>
              <a:rPr lang="ru-RU" sz="3800" dirty="0">
                <a:latin typeface="PragmaticaC" pitchFamily="50" charset="0"/>
              </a:rPr>
              <a:t>принципы финансовой безопасности при использовании потребительского кредита.</a:t>
            </a:r>
          </a:p>
          <a:p>
            <a:pPr marL="0" indent="0">
              <a:buNone/>
            </a:pPr>
            <a:r>
              <a:rPr lang="ru-RU" sz="3800" dirty="0" smtClean="0">
                <a:latin typeface="PragmaticaC" pitchFamily="50" charset="0"/>
              </a:rPr>
              <a:t>4 .Рассмотреть </a:t>
            </a:r>
            <a:r>
              <a:rPr lang="ru-RU" sz="3800" dirty="0">
                <a:latin typeface="PragmaticaC" pitchFamily="50" charset="0"/>
              </a:rPr>
              <a:t>принципы взаимодействия с коллекторами. </a:t>
            </a:r>
          </a:p>
          <a:p>
            <a:pPr marL="0" indent="0">
              <a:buNone/>
            </a:pPr>
            <a:r>
              <a:rPr lang="ru-RU" sz="3800" dirty="0" smtClean="0">
                <a:latin typeface="PragmaticaC" pitchFamily="50" charset="0"/>
              </a:rPr>
              <a:t>5. Рассмотреть </a:t>
            </a:r>
            <a:r>
              <a:rPr lang="ru-RU" sz="3800" dirty="0">
                <a:latin typeface="PragmaticaC" pitchFamily="50" charset="0"/>
              </a:rPr>
              <a:t>принципы финансовой безопасности при использовании вкладов.</a:t>
            </a:r>
          </a:p>
          <a:p>
            <a:pPr marL="0" indent="0">
              <a:buNone/>
            </a:pPr>
            <a:r>
              <a:rPr lang="ru-RU" sz="3800" dirty="0" smtClean="0">
                <a:latin typeface="PragmaticaC" pitchFamily="50" charset="0"/>
              </a:rPr>
              <a:t>6. Рассмотреть </a:t>
            </a:r>
            <a:r>
              <a:rPr lang="ru-RU" sz="3800" dirty="0">
                <a:latin typeface="PragmaticaC" pitchFamily="50" charset="0"/>
              </a:rPr>
              <a:t>принципы финансовой безопасности при использовании услуг </a:t>
            </a:r>
            <a:r>
              <a:rPr lang="ru-RU" sz="3800" dirty="0" smtClean="0">
                <a:latin typeface="PragmaticaC" pitchFamily="50" charset="0"/>
              </a:rPr>
              <a:t>страхования.</a:t>
            </a:r>
          </a:p>
          <a:p>
            <a:pPr marL="0" indent="0">
              <a:buNone/>
            </a:pPr>
            <a:r>
              <a:rPr lang="ru-RU" sz="3800" dirty="0" smtClean="0">
                <a:latin typeface="PragmaticaC" pitchFamily="50" charset="0"/>
              </a:rPr>
              <a:t>7. Рассмотреть </a:t>
            </a:r>
            <a:r>
              <a:rPr lang="ru-RU" sz="3800" dirty="0">
                <a:latin typeface="PragmaticaC" pitchFamily="50" charset="0"/>
              </a:rPr>
              <a:t>основные виды финансовых мошенничеств, в том числе </a:t>
            </a:r>
            <a:r>
              <a:rPr lang="ru-RU" sz="3800" dirty="0" err="1">
                <a:latin typeface="PragmaticaC" pitchFamily="50" charset="0"/>
              </a:rPr>
              <a:t>кибермошенничество</a:t>
            </a:r>
            <a:r>
              <a:rPr lang="ru-RU" sz="3800" dirty="0" smtClean="0">
                <a:latin typeface="PragmaticaC" pitchFamily="50" charset="0"/>
              </a:rPr>
              <a:t>.</a:t>
            </a:r>
            <a:endParaRPr lang="en-US" sz="3800" dirty="0" smtClean="0">
              <a:latin typeface="PragmaticaC" pitchFamily="50" charset="0"/>
            </a:endParaRPr>
          </a:p>
          <a:p>
            <a:pPr marL="0" indent="0">
              <a:buNone/>
            </a:pPr>
            <a:endParaRPr lang="en-US" sz="3800" dirty="0" smtClean="0">
              <a:latin typeface="PragmaticaC" pitchFamily="50" charset="0"/>
            </a:endParaRPr>
          </a:p>
          <a:p>
            <a:pPr marL="0" indent="0">
              <a:buNone/>
            </a:pPr>
            <a:r>
              <a:rPr lang="ru-RU" sz="5100" b="1" dirty="0">
                <a:solidFill>
                  <a:schemeClr val="tx1">
                    <a:lumMod val="65000"/>
                    <a:lumOff val="35000"/>
                  </a:schemeClr>
                </a:solidFill>
                <a:latin typeface="PragmaticaC" pitchFamily="50" charset="0"/>
                <a:ea typeface="+mj-ea"/>
                <a:cs typeface="+mj-cs"/>
              </a:rPr>
              <a:t>Формируемые понятия: </a:t>
            </a:r>
            <a:r>
              <a:rPr lang="ru-RU" sz="3800" dirty="0">
                <a:latin typeface="PragmaticaC" pitchFamily="50" charset="0"/>
              </a:rPr>
              <a:t>финансовая безопасность, права и обязанности потребителей финансовых услуг, права и обязанности финансовых организаций, финансовое мошенничество. </a:t>
            </a:r>
          </a:p>
          <a:p>
            <a:pPr marL="0" indent="0">
              <a:buNone/>
            </a:pPr>
            <a:endParaRPr lang="ru-RU" sz="2800" dirty="0">
              <a:latin typeface="PragmaticaC" pitchFamily="50" charset="0"/>
            </a:endParaRPr>
          </a:p>
        </p:txBody>
      </p:sp>
      <p:sp>
        <p:nvSpPr>
          <p:cNvPr id="5" name="Стрелка влево 4"/>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84690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634082"/>
          </a:xfrm>
        </p:spPr>
        <p:txBody>
          <a:bodyPr>
            <a:noAutofit/>
          </a:bodyPr>
          <a:lstStyle/>
          <a:p>
            <a:pPr algn="l"/>
            <a:r>
              <a:rPr lang="ru-RU" sz="3000" b="1" dirty="0" smtClean="0">
                <a:solidFill>
                  <a:schemeClr val="tx1">
                    <a:lumMod val="65000"/>
                    <a:lumOff val="35000"/>
                  </a:schemeClr>
                </a:solidFill>
                <a:latin typeface="PragmaticaC" pitchFamily="50" charset="0"/>
              </a:rPr>
              <a:t>БАНК НЕ ИМЕЕТ ПРАВА </a:t>
            </a:r>
            <a:br>
              <a:rPr lang="ru-RU" sz="3000" b="1" dirty="0" smtClean="0">
                <a:solidFill>
                  <a:schemeClr val="tx1">
                    <a:lumMod val="65000"/>
                    <a:lumOff val="35000"/>
                  </a:schemeClr>
                </a:solidFill>
                <a:latin typeface="PragmaticaC" pitchFamily="50" charset="0"/>
              </a:rPr>
            </a:b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395536" y="1214422"/>
            <a:ext cx="8229600" cy="4619442"/>
          </a:xfrm>
        </p:spPr>
        <p:txBody>
          <a:bodyPr>
            <a:noAutofit/>
          </a:bodyPr>
          <a:lstStyle/>
          <a:p>
            <a:pPr marL="0" indent="0">
              <a:buNone/>
            </a:pPr>
            <a:endParaRPr lang="ru-RU" sz="1300" dirty="0" smtClean="0">
              <a:latin typeface="PragmaticaC" pitchFamily="50" charset="0"/>
              <a:ea typeface="+mj-ea"/>
              <a:cs typeface="+mj-cs"/>
            </a:endParaRPr>
          </a:p>
          <a:p>
            <a:pPr>
              <a:buFont typeface="Wingdings" pitchFamily="2" charset="2"/>
              <a:buChar char="§"/>
            </a:pPr>
            <a:r>
              <a:rPr lang="ru-RU" sz="1400" b="1" dirty="0">
                <a:solidFill>
                  <a:schemeClr val="tx1">
                    <a:lumMod val="65000"/>
                    <a:lumOff val="35000"/>
                  </a:schemeClr>
                </a:solidFill>
                <a:latin typeface="PragmaticaC" pitchFamily="50" charset="0"/>
                <a:ea typeface="+mj-ea"/>
                <a:cs typeface="+mj-cs"/>
              </a:rPr>
              <a:t>С 1 июля до 31 декабря 2019 года начислять проценты, неустойки (</a:t>
            </a:r>
            <a:r>
              <a:rPr lang="ru-RU" sz="1400" b="1" dirty="0" smtClean="0">
                <a:solidFill>
                  <a:schemeClr val="tx1">
                    <a:lumMod val="65000"/>
                    <a:lumOff val="35000"/>
                  </a:schemeClr>
                </a:solidFill>
                <a:latin typeface="PragmaticaC" pitchFamily="50" charset="0"/>
                <a:ea typeface="+mj-ea"/>
                <a:cs typeface="+mj-cs"/>
              </a:rPr>
              <a:t>штрафы, </a:t>
            </a:r>
            <a:r>
              <a:rPr lang="ru-RU" sz="1400" b="1" dirty="0">
                <a:solidFill>
                  <a:schemeClr val="tx1">
                    <a:lumMod val="65000"/>
                    <a:lumOff val="35000"/>
                  </a:schemeClr>
                </a:solidFill>
                <a:latin typeface="PragmaticaC" pitchFamily="50" charset="0"/>
                <a:ea typeface="+mj-ea"/>
                <a:cs typeface="+mj-cs"/>
              </a:rPr>
              <a:t>пени), иные меры ответственности платежей за услуги по договору потребительского кредита (займа) до 1 года, после </a:t>
            </a:r>
            <a:r>
              <a:rPr lang="ru-RU" sz="1400" b="1" dirty="0" smtClean="0">
                <a:solidFill>
                  <a:schemeClr val="tx1">
                    <a:lumMod val="65000"/>
                    <a:lumOff val="35000"/>
                  </a:schemeClr>
                </a:solidFill>
                <a:latin typeface="PragmaticaC" pitchFamily="50" charset="0"/>
                <a:ea typeface="+mj-ea"/>
                <a:cs typeface="+mj-cs"/>
              </a:rPr>
              <a:t>того как </a:t>
            </a:r>
            <a:r>
              <a:rPr lang="ru-RU" sz="1400" b="1" dirty="0">
                <a:solidFill>
                  <a:schemeClr val="tx1">
                    <a:lumMod val="65000"/>
                    <a:lumOff val="35000"/>
                  </a:schemeClr>
                </a:solidFill>
                <a:latin typeface="PragmaticaC" pitchFamily="50" charset="0"/>
                <a:ea typeface="+mj-ea"/>
                <a:cs typeface="+mj-cs"/>
              </a:rPr>
              <a:t>сумма достигнет двукратного размера суммы предоставленного потребительского кредита (займа).  С 1 января 2020 – больше полуторакратного размера. </a:t>
            </a:r>
          </a:p>
          <a:p>
            <a:pPr>
              <a:buFont typeface="Wingdings" pitchFamily="2" charset="2"/>
              <a:buChar char="§"/>
            </a:pP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Устанавливать </a:t>
            </a:r>
            <a:r>
              <a:rPr lang="ru-RU" sz="1400" b="1" dirty="0">
                <a:solidFill>
                  <a:schemeClr val="tx1">
                    <a:lumMod val="65000"/>
                    <a:lumOff val="35000"/>
                  </a:schemeClr>
                </a:solidFill>
                <a:latin typeface="PragmaticaC" pitchFamily="50" charset="0"/>
                <a:ea typeface="+mj-ea"/>
                <a:cs typeface="+mj-cs"/>
              </a:rPr>
              <a:t>ежедневную процентную ставку более 1% в </a:t>
            </a:r>
            <a:r>
              <a:rPr lang="ru-RU" sz="1400" b="1" dirty="0" smtClean="0">
                <a:solidFill>
                  <a:schemeClr val="tx1">
                    <a:lumMod val="65000"/>
                    <a:lumOff val="35000"/>
                  </a:schemeClr>
                </a:solidFill>
                <a:latin typeface="PragmaticaC" pitchFamily="50" charset="0"/>
                <a:ea typeface="+mj-ea"/>
                <a:cs typeface="+mj-cs"/>
              </a:rPr>
              <a:t>день. </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a:solidFill>
                  <a:schemeClr val="tx1">
                    <a:lumMod val="65000"/>
                    <a:lumOff val="35000"/>
                  </a:schemeClr>
                </a:solidFill>
                <a:latin typeface="PragmaticaC" pitchFamily="50" charset="0"/>
                <a:ea typeface="+mj-ea"/>
                <a:cs typeface="+mj-cs"/>
              </a:rPr>
              <a:t>У</a:t>
            </a:r>
            <a:r>
              <a:rPr lang="ru-RU" sz="1400" b="1" dirty="0" smtClean="0">
                <a:solidFill>
                  <a:schemeClr val="tx1">
                    <a:lumMod val="65000"/>
                    <a:lumOff val="35000"/>
                  </a:schemeClr>
                </a:solidFill>
                <a:latin typeface="PragmaticaC" pitchFamily="50" charset="0"/>
                <a:ea typeface="+mj-ea"/>
                <a:cs typeface="+mj-cs"/>
              </a:rPr>
              <a:t>станавливать </a:t>
            </a:r>
            <a:r>
              <a:rPr lang="ru-RU" sz="1400" b="1" dirty="0">
                <a:solidFill>
                  <a:schemeClr val="tx1">
                    <a:lumMod val="65000"/>
                    <a:lumOff val="35000"/>
                  </a:schemeClr>
                </a:solidFill>
                <a:latin typeface="PragmaticaC" pitchFamily="50" charset="0"/>
                <a:ea typeface="+mj-ea"/>
                <a:cs typeface="+mj-cs"/>
              </a:rPr>
              <a:t>размер неустойки (штрафа, пени) </a:t>
            </a:r>
            <a:r>
              <a:rPr lang="ru-RU" sz="1400" b="1" dirty="0" smtClean="0">
                <a:solidFill>
                  <a:schemeClr val="tx1">
                    <a:lumMod val="65000"/>
                    <a:lumOff val="35000"/>
                  </a:schemeClr>
                </a:solidFill>
                <a:latin typeface="PragmaticaC" pitchFamily="50" charset="0"/>
                <a:ea typeface="+mj-ea"/>
                <a:cs typeface="+mj-cs"/>
              </a:rPr>
              <a:t>более:</a:t>
            </a:r>
          </a:p>
          <a:p>
            <a:pPr lvl="1">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20</a:t>
            </a:r>
            <a:r>
              <a:rPr lang="ru-RU" sz="1400" b="1" dirty="0">
                <a:solidFill>
                  <a:schemeClr val="tx1">
                    <a:lumMod val="65000"/>
                    <a:lumOff val="35000"/>
                  </a:schemeClr>
                </a:solidFill>
                <a:latin typeface="PragmaticaC" pitchFamily="50" charset="0"/>
                <a:ea typeface="+mj-ea"/>
                <a:cs typeface="+mj-cs"/>
              </a:rPr>
              <a:t>% в случае если по условиям договора потребительского кредита (займа) на сумму потребительского кредита (займа) проценты за соответствующий период нарушения обязательств </a:t>
            </a:r>
            <a:r>
              <a:rPr lang="ru-RU" sz="1400" b="1" dirty="0" smtClean="0">
                <a:solidFill>
                  <a:schemeClr val="tx1">
                    <a:lumMod val="65000"/>
                    <a:lumOff val="35000"/>
                  </a:schemeClr>
                </a:solidFill>
                <a:latin typeface="PragmaticaC" pitchFamily="50" charset="0"/>
                <a:ea typeface="+mj-ea"/>
                <a:cs typeface="+mj-cs"/>
              </a:rPr>
              <a:t>начисляются; </a:t>
            </a:r>
            <a:endParaRPr lang="ru-RU" sz="1400" b="1" dirty="0">
              <a:solidFill>
                <a:schemeClr val="tx1">
                  <a:lumMod val="65000"/>
                  <a:lumOff val="35000"/>
                </a:schemeClr>
              </a:solidFill>
              <a:latin typeface="PragmaticaC" pitchFamily="50" charset="0"/>
              <a:ea typeface="+mj-ea"/>
              <a:cs typeface="+mj-cs"/>
            </a:endParaRPr>
          </a:p>
          <a:p>
            <a:pPr lvl="1">
              <a:buFont typeface="Wingdings" pitchFamily="2" charset="2"/>
              <a:buChar char="§"/>
            </a:pPr>
            <a:r>
              <a:rPr lang="ru-RU" sz="1400" b="1" dirty="0">
                <a:solidFill>
                  <a:schemeClr val="tx1">
                    <a:lumMod val="65000"/>
                    <a:lumOff val="35000"/>
                  </a:schemeClr>
                </a:solidFill>
                <a:latin typeface="PragmaticaC" pitchFamily="50" charset="0"/>
                <a:ea typeface="+mj-ea"/>
                <a:cs typeface="+mj-cs"/>
              </a:rPr>
              <a:t>0,1% от просроченной суммы в день, если по условиям договора потребительского кредита (займа) проценты на сумму потребительского кредита (займа) за соответствующий период нарушения обязательств не начисляются.</a:t>
            </a:r>
          </a:p>
          <a:p>
            <a:endParaRPr lang="ru-RU" sz="1300" dirty="0"/>
          </a:p>
        </p:txBody>
      </p:sp>
      <p:sp>
        <p:nvSpPr>
          <p:cNvPr id="4" name="Стрелка влево 3"/>
          <p:cNvSpPr/>
          <p:nvPr/>
        </p:nvSpPr>
        <p:spPr>
          <a:xfrm>
            <a:off x="5796136" y="980728"/>
            <a:ext cx="180020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52638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400600"/>
          </a:xfrm>
        </p:spPr>
        <p:txBody>
          <a:bodyPr>
            <a:normAutofit/>
          </a:bodyPr>
          <a:lstStyle/>
          <a:p>
            <a:pPr marL="0" indent="0">
              <a:buNone/>
            </a:pPr>
            <a:r>
              <a:rPr lang="ru-RU" sz="3000" b="1" dirty="0" smtClean="0">
                <a:solidFill>
                  <a:schemeClr val="tx1">
                    <a:lumMod val="65000"/>
                    <a:lumOff val="35000"/>
                  </a:schemeClr>
                </a:solidFill>
                <a:latin typeface="PragmaticaC" pitchFamily="50" charset="0"/>
                <a:ea typeface="+mj-ea"/>
                <a:cs typeface="+mj-cs"/>
              </a:rPr>
              <a:t>ОСОБЕННОСТИ КРЕДИТА (ЗАЙМА) НА СРОК ДО 15 ДНЕЙ, НА СУММУ НЕ БОЛЕЕ  10 000 РУБЛЕЙ</a:t>
            </a:r>
          </a:p>
          <a:p>
            <a:pPr marL="0" indent="0">
              <a:buNone/>
            </a:pPr>
            <a:endParaRPr lang="ru-RU" sz="3000" b="1" dirty="0" smtClean="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dirty="0" smtClean="0">
                <a:latin typeface="PragmaticaC" pitchFamily="50" charset="0"/>
              </a:rPr>
              <a:t>кредитор </a:t>
            </a:r>
            <a:r>
              <a:rPr lang="ru-RU" sz="1400" dirty="0">
                <a:latin typeface="PragmaticaC" pitchFamily="50" charset="0"/>
              </a:rPr>
              <a:t>не сможет начислять проценты и меры ответственности по договору потребительского кредита (займа), за исключением неустойки (штрафа, пени) в размере 0,1% от суммы просроченной задолженности за каждый день просрочки, после того, как сумма платежей достигнет 30% от суммы потребительского </a:t>
            </a:r>
            <a:r>
              <a:rPr lang="ru-RU" sz="1400" dirty="0" smtClean="0">
                <a:latin typeface="PragmaticaC" pitchFamily="50" charset="0"/>
              </a:rPr>
              <a:t>займа.</a:t>
            </a:r>
          </a:p>
          <a:p>
            <a:pPr>
              <a:buFont typeface="Wingdings" pitchFamily="2" charset="2"/>
              <a:buChar char="§"/>
            </a:pPr>
            <a:endParaRPr lang="ru-RU" sz="1400" dirty="0" smtClean="0">
              <a:latin typeface="PragmaticaC" pitchFamily="50" charset="0"/>
            </a:endParaRPr>
          </a:p>
          <a:p>
            <a:pPr>
              <a:buFont typeface="Wingdings" pitchFamily="2" charset="2"/>
              <a:buChar char="§"/>
            </a:pPr>
            <a:r>
              <a:rPr lang="ru-RU" sz="1400" dirty="0" smtClean="0">
                <a:latin typeface="PragmaticaC" pitchFamily="50" charset="0"/>
              </a:rPr>
              <a:t>ежедневная сумма  платежей не должна превышать частного от деления максимально допустимого значения суммы платежей на 15. За кредит на сумму не более 10 000 рублей на срок не более 15 дней заемщик будет обязан </a:t>
            </a:r>
            <a:r>
              <a:rPr lang="ru-RU" sz="1400" dirty="0">
                <a:latin typeface="PragmaticaC" pitchFamily="50" charset="0"/>
              </a:rPr>
              <a:t>заплатить не более 3000 рублей.</a:t>
            </a:r>
          </a:p>
        </p:txBody>
      </p:sp>
      <p:sp>
        <p:nvSpPr>
          <p:cNvPr id="2" name="Стрелка влево 1"/>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21049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634082"/>
          </a:xfrm>
        </p:spPr>
        <p:txBody>
          <a:bodyPr>
            <a:noAutofit/>
          </a:bodyPr>
          <a:lstStyle/>
          <a:p>
            <a:pPr algn="l"/>
            <a:r>
              <a:rPr lang="ru-RU" sz="3000" b="1" dirty="0" smtClean="0">
                <a:solidFill>
                  <a:schemeClr val="tx1">
                    <a:lumMod val="65000"/>
                    <a:lumOff val="35000"/>
                  </a:schemeClr>
                </a:solidFill>
                <a:latin typeface="PragmaticaC" pitchFamily="50" charset="0"/>
              </a:rPr>
              <a:t>БАНК НЕ ИМЕЕТ ПРАВА </a:t>
            </a:r>
            <a:br>
              <a:rPr lang="ru-RU" sz="3000" b="1" dirty="0" smtClean="0">
                <a:solidFill>
                  <a:schemeClr val="tx1">
                    <a:lumMod val="65000"/>
                    <a:lumOff val="35000"/>
                  </a:schemeClr>
                </a:solidFill>
                <a:latin typeface="PragmaticaC" pitchFamily="50" charset="0"/>
              </a:rPr>
            </a:b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395536" y="1214422"/>
            <a:ext cx="8229600" cy="4619442"/>
          </a:xfrm>
        </p:spPr>
        <p:txBody>
          <a:bodyPr>
            <a:noAutofit/>
          </a:bodyPr>
          <a:lstStyle/>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Увеличивать </a:t>
            </a:r>
            <a:r>
              <a:rPr lang="ru-RU" sz="1400" b="1" dirty="0">
                <a:solidFill>
                  <a:schemeClr val="tx1">
                    <a:lumMod val="65000"/>
                    <a:lumOff val="35000"/>
                  </a:schemeClr>
                </a:solidFill>
                <a:latin typeface="PragmaticaC" pitchFamily="50" charset="0"/>
                <a:ea typeface="+mj-ea"/>
                <a:cs typeface="+mj-cs"/>
              </a:rPr>
              <a:t>размер процентов по кредиту и (или) изменить порядок их определения. Некоторые банки в кредитные договоры добавляют пункт, предусматривающий право повышать кредитную ставку, но согласно гражданскому законодательству и закону РФ «О защите прав </a:t>
            </a:r>
            <a:r>
              <a:rPr lang="ru-RU" sz="1400" b="1" dirty="0" smtClean="0">
                <a:solidFill>
                  <a:schemeClr val="tx1">
                    <a:lumMod val="65000"/>
                    <a:lumOff val="35000"/>
                  </a:schemeClr>
                </a:solidFill>
                <a:latin typeface="PragmaticaC" pitchFamily="50" charset="0"/>
                <a:ea typeface="+mj-ea"/>
                <a:cs typeface="+mj-cs"/>
              </a:rPr>
              <a:t>потребителей,» </a:t>
            </a:r>
            <a:r>
              <a:rPr lang="ru-RU" sz="1400" b="1" dirty="0">
                <a:solidFill>
                  <a:schemeClr val="tx1">
                    <a:lumMod val="65000"/>
                    <a:lumOff val="35000"/>
                  </a:schemeClr>
                </a:solidFill>
                <a:latin typeface="PragmaticaC" pitchFamily="50" charset="0"/>
                <a:ea typeface="+mj-ea"/>
                <a:cs typeface="+mj-cs"/>
              </a:rPr>
              <a:t>это нарушает </a:t>
            </a:r>
            <a:r>
              <a:rPr lang="ru-RU" sz="1400" b="1" dirty="0" smtClean="0">
                <a:solidFill>
                  <a:schemeClr val="tx1">
                    <a:lumMod val="65000"/>
                    <a:lumOff val="35000"/>
                  </a:schemeClr>
                </a:solidFill>
                <a:latin typeface="PragmaticaC" pitchFamily="50" charset="0"/>
                <a:ea typeface="+mj-ea"/>
                <a:cs typeface="+mj-cs"/>
              </a:rPr>
              <a:t>права </a:t>
            </a:r>
            <a:r>
              <a:rPr lang="ru-RU" sz="1400" b="1" dirty="0">
                <a:solidFill>
                  <a:schemeClr val="tx1">
                    <a:lumMod val="65000"/>
                    <a:lumOff val="35000"/>
                  </a:schemeClr>
                </a:solidFill>
                <a:latin typeface="PragmaticaC" pitchFamily="50" charset="0"/>
                <a:ea typeface="+mj-ea"/>
                <a:cs typeface="+mj-cs"/>
              </a:rPr>
              <a:t>потребителей. На данное условие </a:t>
            </a:r>
            <a:r>
              <a:rPr lang="ru-RU" sz="1400" b="1" dirty="0" smtClean="0">
                <a:solidFill>
                  <a:schemeClr val="tx1">
                    <a:lumMod val="65000"/>
                    <a:lumOff val="35000"/>
                  </a:schemeClr>
                </a:solidFill>
                <a:latin typeface="PragmaticaC" pitchFamily="50" charset="0"/>
                <a:ea typeface="+mj-ea"/>
                <a:cs typeface="+mj-cs"/>
              </a:rPr>
              <a:t>договора потребитель может </a:t>
            </a:r>
            <a:r>
              <a:rPr lang="ru-RU" sz="1400" b="1" dirty="0">
                <a:solidFill>
                  <a:schemeClr val="tx1">
                    <a:lumMod val="65000"/>
                    <a:lumOff val="35000"/>
                  </a:schemeClr>
                </a:solidFill>
                <a:latin typeface="PragmaticaC" pitchFamily="50" charset="0"/>
                <a:ea typeface="+mj-ea"/>
                <a:cs typeface="+mj-cs"/>
              </a:rPr>
              <a:t>подавать жалобу к банку о его неприменимости, обратиться в </a:t>
            </a:r>
            <a:r>
              <a:rPr lang="ru-RU" sz="1400" b="1" dirty="0" err="1">
                <a:solidFill>
                  <a:schemeClr val="tx1">
                    <a:lumMod val="65000"/>
                    <a:lumOff val="35000"/>
                  </a:schemeClr>
                </a:solidFill>
                <a:latin typeface="PragmaticaC" pitchFamily="50" charset="0"/>
                <a:ea typeface="+mj-ea"/>
                <a:cs typeface="+mj-cs"/>
              </a:rPr>
              <a:t>Роспотребнадзор</a:t>
            </a:r>
            <a:r>
              <a:rPr lang="ru-RU" sz="1400" b="1" dirty="0">
                <a:solidFill>
                  <a:schemeClr val="tx1">
                    <a:lumMod val="65000"/>
                    <a:lumOff val="35000"/>
                  </a:schemeClr>
                </a:solidFill>
                <a:latin typeface="PragmaticaC" pitchFamily="50" charset="0"/>
                <a:ea typeface="+mj-ea"/>
                <a:cs typeface="+mj-cs"/>
              </a:rPr>
              <a:t> или в </a:t>
            </a:r>
            <a:r>
              <a:rPr lang="ru-RU" sz="1400" b="1" dirty="0" smtClean="0">
                <a:solidFill>
                  <a:schemeClr val="tx1">
                    <a:lumMod val="65000"/>
                    <a:lumOff val="35000"/>
                  </a:schemeClr>
                </a:solidFill>
                <a:latin typeface="PragmaticaC" pitchFamily="50" charset="0"/>
                <a:ea typeface="+mj-ea"/>
                <a:cs typeface="+mj-cs"/>
              </a:rPr>
              <a:t>суд.</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Сократить </a:t>
            </a:r>
            <a:r>
              <a:rPr lang="ru-RU" sz="1400" b="1" dirty="0">
                <a:solidFill>
                  <a:schemeClr val="tx1">
                    <a:lumMod val="65000"/>
                    <a:lumOff val="35000"/>
                  </a:schemeClr>
                </a:solidFill>
                <a:latin typeface="PragmaticaC" pitchFamily="50" charset="0"/>
                <a:ea typeface="+mj-ea"/>
                <a:cs typeface="+mj-cs"/>
              </a:rPr>
              <a:t>срок действия кредитного </a:t>
            </a:r>
            <a:r>
              <a:rPr lang="ru-RU" sz="1400" b="1" dirty="0" smtClean="0">
                <a:solidFill>
                  <a:schemeClr val="tx1">
                    <a:lumMod val="65000"/>
                    <a:lumOff val="35000"/>
                  </a:schemeClr>
                </a:solidFill>
                <a:latin typeface="PragmaticaC" pitchFamily="50" charset="0"/>
                <a:ea typeface="+mj-ea"/>
                <a:cs typeface="+mj-cs"/>
              </a:rPr>
              <a:t>договора.</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Увеличить </a:t>
            </a:r>
            <a:r>
              <a:rPr lang="ru-RU" sz="1400" b="1" dirty="0">
                <a:solidFill>
                  <a:schemeClr val="tx1">
                    <a:lumMod val="65000"/>
                    <a:lumOff val="35000"/>
                  </a:schemeClr>
                </a:solidFill>
                <a:latin typeface="PragmaticaC" pitchFamily="50" charset="0"/>
                <a:ea typeface="+mj-ea"/>
                <a:cs typeface="+mj-cs"/>
              </a:rPr>
              <a:t>или установить комиссионное вознаграждение по </a:t>
            </a:r>
            <a:r>
              <a:rPr lang="ru-RU" sz="1400" b="1" dirty="0" smtClean="0">
                <a:solidFill>
                  <a:schemeClr val="tx1">
                    <a:lumMod val="65000"/>
                    <a:lumOff val="35000"/>
                  </a:schemeClr>
                </a:solidFill>
                <a:latin typeface="PragmaticaC" pitchFamily="50" charset="0"/>
                <a:ea typeface="+mj-ea"/>
                <a:cs typeface="+mj-cs"/>
              </a:rPr>
              <a:t>операциям.</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Брать </a:t>
            </a:r>
            <a:r>
              <a:rPr lang="ru-RU" sz="1400" b="1" dirty="0">
                <a:solidFill>
                  <a:schemeClr val="tx1">
                    <a:lumMod val="65000"/>
                    <a:lumOff val="35000"/>
                  </a:schemeClr>
                </a:solidFill>
                <a:latin typeface="PragmaticaC" pitchFamily="50" charset="0"/>
                <a:ea typeface="+mj-ea"/>
                <a:cs typeface="+mj-cs"/>
              </a:rPr>
              <a:t>плату за рассмотрение документов </a:t>
            </a:r>
            <a:r>
              <a:rPr lang="ru-RU" sz="1400" b="1" dirty="0" smtClean="0">
                <a:solidFill>
                  <a:schemeClr val="tx1">
                    <a:lumMod val="65000"/>
                    <a:lumOff val="35000"/>
                  </a:schemeClr>
                </a:solidFill>
                <a:latin typeface="PragmaticaC" pitchFamily="50" charset="0"/>
                <a:ea typeface="+mj-ea"/>
                <a:cs typeface="+mj-cs"/>
              </a:rPr>
              <a:t>заемщика.</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Брать </a:t>
            </a:r>
            <a:r>
              <a:rPr lang="ru-RU" sz="1400" b="1" dirty="0">
                <a:solidFill>
                  <a:schemeClr val="tx1">
                    <a:lumMod val="65000"/>
                    <a:lumOff val="35000"/>
                  </a:schemeClr>
                </a:solidFill>
                <a:latin typeface="PragmaticaC" pitchFamily="50" charset="0"/>
                <a:ea typeface="+mj-ea"/>
                <a:cs typeface="+mj-cs"/>
              </a:rPr>
              <a:t>плату за проверку кредитной </a:t>
            </a:r>
            <a:r>
              <a:rPr lang="ru-RU" sz="1400" b="1" dirty="0" smtClean="0">
                <a:solidFill>
                  <a:schemeClr val="tx1">
                    <a:lumMod val="65000"/>
                    <a:lumOff val="35000"/>
                  </a:schemeClr>
                </a:solidFill>
                <a:latin typeface="PragmaticaC" pitchFamily="50" charset="0"/>
                <a:ea typeface="+mj-ea"/>
                <a:cs typeface="+mj-cs"/>
              </a:rPr>
              <a:t>истории.</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Ограничивать </a:t>
            </a:r>
            <a:r>
              <a:rPr lang="ru-RU" sz="1400" b="1" dirty="0">
                <a:solidFill>
                  <a:schemeClr val="tx1">
                    <a:lumMod val="65000"/>
                    <a:lumOff val="35000"/>
                  </a:schemeClr>
                </a:solidFill>
                <a:latin typeface="PragmaticaC" pitchFamily="50" charset="0"/>
                <a:ea typeface="+mj-ea"/>
                <a:cs typeface="+mj-cs"/>
              </a:rPr>
              <a:t>досрочное погашение </a:t>
            </a:r>
            <a:r>
              <a:rPr lang="ru-RU" sz="1400" b="1" dirty="0" smtClean="0">
                <a:solidFill>
                  <a:schemeClr val="tx1">
                    <a:lumMod val="65000"/>
                    <a:lumOff val="35000"/>
                  </a:schemeClr>
                </a:solidFill>
                <a:latin typeface="PragmaticaC" pitchFamily="50" charset="0"/>
                <a:ea typeface="+mj-ea"/>
                <a:cs typeface="+mj-cs"/>
              </a:rPr>
              <a:t>кредита.</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Брать </a:t>
            </a:r>
            <a:r>
              <a:rPr lang="ru-RU" sz="1400" b="1" dirty="0">
                <a:solidFill>
                  <a:schemeClr val="tx1">
                    <a:lumMod val="65000"/>
                    <a:lumOff val="35000"/>
                  </a:schemeClr>
                </a:solidFill>
                <a:latin typeface="PragmaticaC" pitchFamily="50" charset="0"/>
                <a:ea typeface="+mj-ea"/>
                <a:cs typeface="+mj-cs"/>
              </a:rPr>
              <a:t>плату за действия, которые требуются от банка по закону или нужны только </a:t>
            </a:r>
            <a:r>
              <a:rPr lang="ru-RU" sz="1400" b="1" dirty="0" smtClean="0">
                <a:solidFill>
                  <a:schemeClr val="tx1">
                    <a:lumMod val="65000"/>
                    <a:lumOff val="35000"/>
                  </a:schemeClr>
                </a:solidFill>
                <a:latin typeface="PragmaticaC" pitchFamily="50" charset="0"/>
                <a:ea typeface="+mj-ea"/>
                <a:cs typeface="+mj-cs"/>
              </a:rPr>
              <a:t>банку.</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smtClean="0">
                <a:solidFill>
                  <a:schemeClr val="tx1">
                    <a:lumMod val="65000"/>
                    <a:lumOff val="35000"/>
                  </a:schemeClr>
                </a:solidFill>
                <a:latin typeface="PragmaticaC" pitchFamily="50" charset="0"/>
                <a:ea typeface="+mj-ea"/>
                <a:cs typeface="+mj-cs"/>
              </a:rPr>
              <a:t>Брать </a:t>
            </a:r>
            <a:r>
              <a:rPr lang="ru-RU" sz="1400" b="1" dirty="0">
                <a:solidFill>
                  <a:schemeClr val="tx1">
                    <a:lumMod val="65000"/>
                    <a:lumOff val="35000"/>
                  </a:schemeClr>
                </a:solidFill>
                <a:latin typeface="PragmaticaC" pitchFamily="50" charset="0"/>
                <a:ea typeface="+mj-ea"/>
                <a:cs typeface="+mj-cs"/>
              </a:rPr>
              <a:t>плату за операции по банковскому счету, открытому для выполнения обязательств по </a:t>
            </a:r>
            <a:r>
              <a:rPr lang="ru-RU" sz="1400" b="1" dirty="0" smtClean="0">
                <a:solidFill>
                  <a:schemeClr val="tx1">
                    <a:lumMod val="65000"/>
                    <a:lumOff val="35000"/>
                  </a:schemeClr>
                </a:solidFill>
                <a:latin typeface="PragmaticaC" pitchFamily="50" charset="0"/>
                <a:ea typeface="+mj-ea"/>
                <a:cs typeface="+mj-cs"/>
              </a:rPr>
              <a:t>кредиту.</a:t>
            </a:r>
            <a:endParaRPr lang="ru-RU" sz="1400" b="1" dirty="0">
              <a:solidFill>
                <a:schemeClr val="tx1">
                  <a:lumMod val="65000"/>
                  <a:lumOff val="35000"/>
                </a:schemeClr>
              </a:solidFill>
              <a:latin typeface="PragmaticaC" pitchFamily="50" charset="0"/>
              <a:ea typeface="+mj-ea"/>
              <a:cs typeface="+mj-cs"/>
            </a:endParaRPr>
          </a:p>
          <a:p>
            <a:pPr>
              <a:buFont typeface="Wingdings" pitchFamily="2" charset="2"/>
              <a:buChar char="§"/>
            </a:pPr>
            <a:r>
              <a:rPr lang="ru-RU" sz="1400" b="1" dirty="0" err="1" smtClean="0">
                <a:solidFill>
                  <a:schemeClr val="tx1">
                    <a:lumMod val="65000"/>
                    <a:lumOff val="35000"/>
                  </a:schemeClr>
                </a:solidFill>
                <a:latin typeface="PragmaticaC" pitchFamily="50" charset="0"/>
                <a:ea typeface="+mj-ea"/>
                <a:cs typeface="+mj-cs"/>
              </a:rPr>
              <a:t>Безакцептно</a:t>
            </a:r>
            <a:r>
              <a:rPr lang="ru-RU" sz="1400" b="1" dirty="0" smtClean="0">
                <a:solidFill>
                  <a:schemeClr val="tx1">
                    <a:lumMod val="65000"/>
                    <a:lumOff val="35000"/>
                  </a:schemeClr>
                </a:solidFill>
                <a:latin typeface="PragmaticaC" pitchFamily="50" charset="0"/>
                <a:ea typeface="+mj-ea"/>
                <a:cs typeface="+mj-cs"/>
              </a:rPr>
              <a:t> </a:t>
            </a:r>
            <a:r>
              <a:rPr lang="ru-RU" sz="1400" b="1" dirty="0">
                <a:solidFill>
                  <a:schemeClr val="tx1">
                    <a:lumMod val="65000"/>
                    <a:lumOff val="35000"/>
                  </a:schemeClr>
                </a:solidFill>
                <a:latin typeface="PragmaticaC" pitchFamily="50" charset="0"/>
                <a:ea typeface="+mj-ea"/>
                <a:cs typeface="+mj-cs"/>
              </a:rPr>
              <a:t>(без распоряжения клиента) списывать просроченную задолженность с текущих счетов </a:t>
            </a:r>
            <a:r>
              <a:rPr lang="ru-RU" sz="1400" b="1" dirty="0" smtClean="0">
                <a:solidFill>
                  <a:schemeClr val="tx1">
                    <a:lumMod val="65000"/>
                    <a:lumOff val="35000"/>
                  </a:schemeClr>
                </a:solidFill>
                <a:latin typeface="PragmaticaC" pitchFamily="50" charset="0"/>
                <a:ea typeface="+mj-ea"/>
                <a:cs typeface="+mj-cs"/>
              </a:rPr>
              <a:t>заемщика.</a:t>
            </a:r>
            <a:endParaRPr lang="ru-RU" sz="1400" b="1" dirty="0">
              <a:solidFill>
                <a:schemeClr val="tx1">
                  <a:lumMod val="65000"/>
                  <a:lumOff val="35000"/>
                </a:schemeClr>
              </a:solidFill>
              <a:latin typeface="PragmaticaC" pitchFamily="50" charset="0"/>
              <a:ea typeface="+mj-ea"/>
              <a:cs typeface="+mj-cs"/>
            </a:endParaRPr>
          </a:p>
          <a:p>
            <a:endParaRPr lang="ru-RU" sz="1300" dirty="0"/>
          </a:p>
        </p:txBody>
      </p:sp>
      <p:sp>
        <p:nvSpPr>
          <p:cNvPr id="4" name="Стрелка влево 3"/>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97245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5572164" cy="1143000"/>
          </a:xfrm>
        </p:spPr>
        <p:txBody>
          <a:bodyPr>
            <a:noAutofit/>
          </a:bodyPr>
          <a:lstStyle/>
          <a:p>
            <a:pPr algn="l"/>
            <a:r>
              <a:rPr lang="ru-RU" sz="2400" b="1" dirty="0" smtClean="0">
                <a:solidFill>
                  <a:schemeClr val="tx1">
                    <a:lumMod val="65000"/>
                    <a:lumOff val="35000"/>
                  </a:schemeClr>
                </a:solidFill>
                <a:latin typeface="PragmaticaC" pitchFamily="50" charset="0"/>
              </a:rPr>
              <a:t>ЧТО ДЕЛАТЬ, ЕСЛИ НЕТ ВОЗМОЖНОСТИ ВЫПЛАЧИВАТЬ КРЕДИТ ИЛИ ЗАЕМ?</a:t>
            </a:r>
            <a:r>
              <a:rPr lang="ru-RU" sz="2400" b="1" dirty="0"/>
              <a:t/>
            </a:r>
            <a:br>
              <a:rPr lang="ru-RU" sz="2400" b="1" dirty="0"/>
            </a:br>
            <a:endParaRPr lang="ru-RU" sz="2400" b="1" dirty="0"/>
          </a:p>
        </p:txBody>
      </p:sp>
      <p:sp>
        <p:nvSpPr>
          <p:cNvPr id="3" name="Объект 2"/>
          <p:cNvSpPr>
            <a:spLocks noGrp="1"/>
          </p:cNvSpPr>
          <p:nvPr>
            <p:ph idx="1"/>
          </p:nvPr>
        </p:nvSpPr>
        <p:spPr>
          <a:xfrm>
            <a:off x="467544" y="1196752"/>
            <a:ext cx="8229600" cy="5433467"/>
          </a:xfrm>
          <a:ln>
            <a:noFill/>
          </a:ln>
        </p:spPr>
        <p:txBody>
          <a:bodyPr>
            <a:noAutofit/>
          </a:bodyPr>
          <a:lstStyle/>
          <a:p>
            <a:pPr marL="0" indent="0">
              <a:buNone/>
            </a:pPr>
            <a:endParaRPr lang="ru-RU" sz="1600" dirty="0" smtClean="0">
              <a:latin typeface="PragmaticaC" pitchFamily="50" charset="0"/>
            </a:endParaRPr>
          </a:p>
          <a:p>
            <a:pPr marL="0" indent="0">
              <a:buNone/>
            </a:pPr>
            <a:r>
              <a:rPr lang="ru-RU" sz="1600" dirty="0" smtClean="0">
                <a:latin typeface="PragmaticaC" pitchFamily="50" charset="0"/>
              </a:rPr>
              <a:t>Не стоит паниковать и скрываться – как только стало понятно, что «опекаемый» не может выплачивать платежи по кредиту, необходимо вместе с ним прийти в банк (МФО) и письменно сообщить об этом. </a:t>
            </a:r>
          </a:p>
          <a:p>
            <a:pPr marL="0" indent="0">
              <a:buNone/>
            </a:pPr>
            <a:r>
              <a:rPr lang="ru-RU" sz="1600" dirty="0" smtClean="0">
                <a:latin typeface="PragmaticaC" pitchFamily="50" charset="0"/>
              </a:rPr>
              <a:t>Существует несколько выходов из сложной финансовой ситуации: </a:t>
            </a:r>
          </a:p>
          <a:p>
            <a:pPr>
              <a:buFont typeface="Wingdings" pitchFamily="2" charset="2"/>
              <a:buChar char="§"/>
            </a:pPr>
            <a:r>
              <a:rPr lang="ru-RU" sz="1600" dirty="0" smtClean="0">
                <a:latin typeface="PragmaticaC" pitchFamily="50" charset="0"/>
              </a:rPr>
              <a:t>обраться в банк (МФО) для того, чтобы реструктурировать </a:t>
            </a:r>
            <a:r>
              <a:rPr lang="ru-RU" sz="1600" dirty="0">
                <a:latin typeface="PragmaticaC" pitchFamily="50" charset="0"/>
              </a:rPr>
              <a:t>долг</a:t>
            </a:r>
            <a:r>
              <a:rPr lang="ru-RU" sz="1600" dirty="0" smtClean="0">
                <a:latin typeface="PragmaticaC" pitchFamily="50" charset="0"/>
              </a:rPr>
              <a:t> -  то есть изменить условия выдачи кредита: изменить график платежей, поменять валюту кредита, увеличить срок выплаты, уменьшив ежемесячный платеж, назначить кредитные каникулы, когда будут выплачиваться только проценты по кредиту, уменьшить процентную ставку при взносе </a:t>
            </a:r>
            <a:r>
              <a:rPr lang="ru-RU" sz="1600" dirty="0" err="1" smtClean="0">
                <a:latin typeface="PragmaticaC" pitchFamily="50" charset="0"/>
              </a:rPr>
              <a:t>единоразово</a:t>
            </a:r>
            <a:r>
              <a:rPr lang="ru-RU" sz="1600" dirty="0" smtClean="0">
                <a:latin typeface="PragmaticaC" pitchFamily="50" charset="0"/>
              </a:rPr>
              <a:t> крупной суммы</a:t>
            </a:r>
          </a:p>
          <a:p>
            <a:pPr>
              <a:buFont typeface="Wingdings" pitchFamily="2" charset="2"/>
              <a:buChar char="§"/>
            </a:pPr>
            <a:r>
              <a:rPr lang="ru-RU" sz="1600" dirty="0" smtClean="0">
                <a:latin typeface="PragmaticaC" pitchFamily="50" charset="0"/>
              </a:rPr>
              <a:t>рефинансировать </a:t>
            </a:r>
            <a:r>
              <a:rPr lang="ru-RU" sz="1600" dirty="0">
                <a:latin typeface="PragmaticaC" pitchFamily="50" charset="0"/>
              </a:rPr>
              <a:t>свои долговые обязательства. Эта процедура подразумевает передачу кредита другой банковской организации под меньший процент. Рефинансирование также дает возможность объединить несколько кредитов или займов в один – таким образом «опекаемый» может снизить свои расходы за счет того, что будет платить за обслуживание только одного кредита. </a:t>
            </a:r>
          </a:p>
          <a:p>
            <a:pPr marL="647700" indent="-285750">
              <a:buFont typeface="Wingdings" pitchFamily="2" charset="2"/>
              <a:buChar char="§"/>
            </a:pPr>
            <a:r>
              <a:rPr lang="ru-RU" sz="1600" dirty="0">
                <a:latin typeface="PragmaticaC" pitchFamily="50" charset="0"/>
              </a:rPr>
              <a:t>В случае необоснованного отказа банка или нарушения им договора заемщик вправе обращаться в Банк России, к финансовому омбудсмену, подавать в суд</a:t>
            </a:r>
            <a:r>
              <a:rPr lang="ru-RU" sz="1600" dirty="0" smtClean="0">
                <a:latin typeface="PragmaticaC" pitchFamily="50" charset="0"/>
              </a:rPr>
              <a:t>.</a:t>
            </a:r>
            <a:endParaRPr lang="ru-RU" sz="1600" dirty="0">
              <a:latin typeface="PragmaticaC" pitchFamily="50" charset="0"/>
            </a:endParaRPr>
          </a:p>
        </p:txBody>
      </p:sp>
      <p:sp>
        <p:nvSpPr>
          <p:cNvPr id="4" name="Стрелка влево 3"/>
          <p:cNvSpPr/>
          <p:nvPr/>
        </p:nvSpPr>
        <p:spPr>
          <a:xfrm>
            <a:off x="5868144"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82096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5572164" cy="1143000"/>
          </a:xfrm>
        </p:spPr>
        <p:txBody>
          <a:bodyPr>
            <a:noAutofit/>
          </a:bodyPr>
          <a:lstStyle/>
          <a:p>
            <a:pPr algn="l"/>
            <a:r>
              <a:rPr lang="ru-RU" sz="2400" b="1" dirty="0" smtClean="0">
                <a:solidFill>
                  <a:schemeClr val="tx1">
                    <a:lumMod val="65000"/>
                    <a:lumOff val="35000"/>
                  </a:schemeClr>
                </a:solidFill>
                <a:latin typeface="PragmaticaC" pitchFamily="50" charset="0"/>
              </a:rPr>
              <a:t>ЧТО ДЕЛАТЬ, ЕСЛИ НЕТ ВОЗМОЖНОСТИ ВЫПЛАЧИВАТЬ КРЕДИТ ИЛИ ЗАЕМ?</a:t>
            </a:r>
            <a:r>
              <a:rPr lang="ru-RU" sz="2400" b="1" dirty="0"/>
              <a:t/>
            </a:r>
            <a:br>
              <a:rPr lang="ru-RU" sz="2400" b="1" dirty="0"/>
            </a:br>
            <a:endParaRPr lang="ru-RU" sz="2400" b="1" dirty="0"/>
          </a:p>
        </p:txBody>
      </p:sp>
      <p:sp>
        <p:nvSpPr>
          <p:cNvPr id="3" name="Объект 2"/>
          <p:cNvSpPr>
            <a:spLocks noGrp="1"/>
          </p:cNvSpPr>
          <p:nvPr>
            <p:ph idx="1"/>
          </p:nvPr>
        </p:nvSpPr>
        <p:spPr>
          <a:xfrm>
            <a:off x="467544" y="1196752"/>
            <a:ext cx="8229600" cy="5433467"/>
          </a:xfrm>
          <a:ln>
            <a:noFill/>
          </a:ln>
        </p:spPr>
        <p:txBody>
          <a:bodyPr>
            <a:noAutofit/>
          </a:bodyPr>
          <a:lstStyle/>
          <a:p>
            <a:pPr marL="0" indent="0">
              <a:buNone/>
            </a:pPr>
            <a:endParaRPr lang="ru-RU" sz="1200" dirty="0" smtClean="0">
              <a:latin typeface="PragmaticaC" pitchFamily="50" charset="0"/>
            </a:endParaRPr>
          </a:p>
          <a:p>
            <a:pPr>
              <a:buFont typeface="Wingdings" pitchFamily="2" charset="2"/>
              <a:buChar char="§"/>
            </a:pPr>
            <a:r>
              <a:rPr lang="ru-RU" sz="1600" dirty="0" smtClean="0">
                <a:latin typeface="PragmaticaC" pitchFamily="50" charset="0"/>
              </a:rPr>
              <a:t>в случае невозможности оплачивать платежи </a:t>
            </a:r>
            <a:r>
              <a:rPr lang="ru-RU" sz="1600" dirty="0">
                <a:latin typeface="PragmaticaC" pitchFamily="50" charset="0"/>
              </a:rPr>
              <a:t>по ипотеке </a:t>
            </a:r>
            <a:r>
              <a:rPr lang="ru-RU" sz="1600" dirty="0" smtClean="0">
                <a:latin typeface="PragmaticaC" pitchFamily="50" charset="0"/>
              </a:rPr>
              <a:t>- обраться </a:t>
            </a:r>
            <a:r>
              <a:rPr lang="ru-RU" sz="1600" dirty="0">
                <a:latin typeface="PragmaticaC" pitchFamily="50" charset="0"/>
              </a:rPr>
              <a:t>в банк </a:t>
            </a:r>
            <a:r>
              <a:rPr lang="ru-RU" sz="1600" dirty="0" smtClean="0">
                <a:latin typeface="PragmaticaC" pitchFamily="50" charset="0"/>
              </a:rPr>
              <a:t>за </a:t>
            </a:r>
            <a:r>
              <a:rPr lang="ru-RU" sz="1600" dirty="0">
                <a:latin typeface="PragmaticaC" pitchFamily="50" charset="0"/>
              </a:rPr>
              <a:t>ипотечными каникулами</a:t>
            </a:r>
          </a:p>
          <a:p>
            <a:pPr>
              <a:buFont typeface="Wingdings" pitchFamily="2" charset="2"/>
              <a:buChar char="§"/>
            </a:pPr>
            <a:r>
              <a:rPr lang="ru-RU" sz="1600" dirty="0" smtClean="0">
                <a:latin typeface="PragmaticaC" pitchFamily="50" charset="0"/>
              </a:rPr>
              <a:t>В самом крайнем случае начать процедуру </a:t>
            </a:r>
            <a:r>
              <a:rPr lang="ru-RU" sz="1600" dirty="0">
                <a:latin typeface="PragmaticaC" pitchFamily="50" charset="0"/>
              </a:rPr>
              <a:t>банкротства</a:t>
            </a:r>
            <a:r>
              <a:rPr lang="ru-RU" sz="1600" dirty="0" smtClean="0">
                <a:latin typeface="PragmaticaC" pitchFamily="50" charset="0"/>
              </a:rPr>
              <a:t> (то есть официально признать себя банкротом). </a:t>
            </a:r>
          </a:p>
          <a:p>
            <a:pPr marL="0" indent="0">
              <a:buNone/>
            </a:pPr>
            <a:endParaRPr lang="ru-RU" sz="1600" dirty="0" smtClean="0">
              <a:latin typeface="PragmaticaC" pitchFamily="50" charset="0"/>
            </a:endParaRPr>
          </a:p>
          <a:p>
            <a:pPr marL="0" indent="0">
              <a:buNone/>
            </a:pPr>
            <a:r>
              <a:rPr lang="ru-RU" sz="1600" i="1" dirty="0" smtClean="0">
                <a:latin typeface="PragmaticaC" pitchFamily="50" charset="0"/>
              </a:rPr>
              <a:t>Риски </a:t>
            </a:r>
          </a:p>
          <a:p>
            <a:r>
              <a:rPr lang="ru-RU" sz="1600" dirty="0" smtClean="0">
                <a:latin typeface="PragmaticaC" pitchFamily="50" charset="0"/>
              </a:rPr>
              <a:t>Бытует мнение, что от кредита можно скрыться – выбросить телефон, уехать в другой город. Но это не так. Существует вероятность, что, если не выплатить долг сегодня, он «проявится», когда человека захочет обратиться за каким-нибудь пособием или уехать за границу. </a:t>
            </a:r>
          </a:p>
        </p:txBody>
      </p:sp>
      <p:sp>
        <p:nvSpPr>
          <p:cNvPr id="4" name="Стрелка влево 3"/>
          <p:cNvSpPr/>
          <p:nvPr/>
        </p:nvSpPr>
        <p:spPr>
          <a:xfrm>
            <a:off x="5868144" y="980728"/>
            <a:ext cx="172819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82096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60390"/>
            <a:ext cx="5472122" cy="654032"/>
          </a:xfrm>
        </p:spPr>
        <p:txBody>
          <a:bodyPr>
            <a:noAutofit/>
          </a:bodyPr>
          <a:lstStyle/>
          <a:p>
            <a:pPr algn="l"/>
            <a:r>
              <a:rPr lang="ru-RU" sz="3000" b="1" dirty="0" smtClean="0">
                <a:solidFill>
                  <a:schemeClr val="tx1">
                    <a:lumMod val="65000"/>
                    <a:lumOff val="35000"/>
                  </a:schemeClr>
                </a:solidFill>
                <a:latin typeface="PragmaticaC" pitchFamily="50" charset="0"/>
              </a:rPr>
              <a:t>ИПОТЕЧНЫЕ КАНИКУЛЫ</a:t>
            </a:r>
            <a:r>
              <a:rPr lang="ru-RU" sz="2400" b="1" dirty="0" smtClean="0"/>
              <a:t> </a:t>
            </a:r>
            <a:r>
              <a:rPr lang="ru-RU" dirty="0" smtClean="0"/>
              <a:t/>
            </a:r>
            <a:br>
              <a:rPr lang="ru-RU" dirty="0" smtClean="0"/>
            </a:br>
            <a:endParaRPr lang="ru-RU" dirty="0"/>
          </a:p>
        </p:txBody>
      </p:sp>
      <p:sp>
        <p:nvSpPr>
          <p:cNvPr id="3" name="Объект 2"/>
          <p:cNvSpPr>
            <a:spLocks noGrp="1"/>
          </p:cNvSpPr>
          <p:nvPr>
            <p:ph idx="1"/>
          </p:nvPr>
        </p:nvSpPr>
        <p:spPr>
          <a:xfrm>
            <a:off x="457200" y="1357298"/>
            <a:ext cx="8229600" cy="4768865"/>
          </a:xfrm>
        </p:spPr>
        <p:txBody>
          <a:bodyPr>
            <a:noAutofit/>
          </a:bodyPr>
          <a:lstStyle/>
          <a:p>
            <a:r>
              <a:rPr lang="ru-RU" sz="1400" dirty="0">
                <a:latin typeface="PragmaticaC" pitchFamily="50" charset="0"/>
              </a:rPr>
              <a:t>Ипотечные каникулы </a:t>
            </a:r>
            <a:r>
              <a:rPr lang="ru-RU" sz="1400" dirty="0" smtClean="0">
                <a:latin typeface="PragmaticaC" pitchFamily="50" charset="0"/>
              </a:rPr>
              <a:t>- возможность временно </a:t>
            </a:r>
            <a:r>
              <a:rPr lang="ru-RU" sz="1400" dirty="0">
                <a:latin typeface="PragmaticaC" pitchFamily="50" charset="0"/>
              </a:rPr>
              <a:t>приостановить платежи по </a:t>
            </a:r>
            <a:r>
              <a:rPr lang="ru-RU" sz="1400" dirty="0" smtClean="0">
                <a:latin typeface="PragmaticaC" pitchFamily="50" charset="0"/>
              </a:rPr>
              <a:t>ипотеке, либо уменьшить размер </a:t>
            </a:r>
            <a:r>
              <a:rPr lang="ru-RU" sz="1400" dirty="0">
                <a:latin typeface="PragmaticaC" pitchFamily="50" charset="0"/>
              </a:rPr>
              <a:t>платежей </a:t>
            </a:r>
            <a:r>
              <a:rPr lang="ru-RU" sz="1400" dirty="0" smtClean="0">
                <a:latin typeface="PragmaticaC" pitchFamily="50" charset="0"/>
              </a:rPr>
              <a:t>на срок </a:t>
            </a:r>
            <a:r>
              <a:rPr lang="ru-RU" sz="1800" dirty="0" smtClean="0">
                <a:latin typeface="PragmaticaC" pitchFamily="50" charset="0"/>
              </a:rPr>
              <a:t>до 6 </a:t>
            </a:r>
            <a:r>
              <a:rPr lang="ru-RU" sz="1800" dirty="0">
                <a:latin typeface="PragmaticaC" pitchFamily="50" charset="0"/>
              </a:rPr>
              <a:t>месяцев</a:t>
            </a:r>
            <a:r>
              <a:rPr lang="ru-RU" sz="1800" dirty="0" smtClean="0">
                <a:latin typeface="PragmaticaC" pitchFamily="50" charset="0"/>
              </a:rPr>
              <a:t>.</a:t>
            </a:r>
          </a:p>
          <a:p>
            <a:pPr marL="0" indent="0">
              <a:buNone/>
            </a:pPr>
            <a:endParaRPr lang="ru-RU" sz="1800" dirty="0" smtClean="0">
              <a:latin typeface="PragmaticaC" pitchFamily="50" charset="0"/>
            </a:endParaRPr>
          </a:p>
          <a:p>
            <a:r>
              <a:rPr lang="ru-RU" sz="1400" dirty="0" smtClean="0">
                <a:latin typeface="PragmaticaC" pitchFamily="50" charset="0"/>
              </a:rPr>
              <a:t>Заемщик соответствует, если:</a:t>
            </a:r>
          </a:p>
          <a:p>
            <a:pPr lvl="1"/>
            <a:r>
              <a:rPr lang="ru-RU" sz="1400" dirty="0" smtClean="0">
                <a:latin typeface="PragmaticaC" pitchFamily="50" charset="0"/>
              </a:rPr>
              <a:t>официально является безработным;</a:t>
            </a:r>
            <a:endParaRPr lang="ru-RU" sz="1400" dirty="0">
              <a:latin typeface="PragmaticaC" pitchFamily="50" charset="0"/>
            </a:endParaRPr>
          </a:p>
          <a:p>
            <a:pPr lvl="1"/>
            <a:r>
              <a:rPr lang="ru-RU" sz="1400" dirty="0" smtClean="0">
                <a:latin typeface="PragmaticaC" pitchFamily="50" charset="0"/>
              </a:rPr>
              <a:t>стал инвалидом </a:t>
            </a:r>
            <a:r>
              <a:rPr lang="ru-RU" sz="1400" dirty="0">
                <a:latin typeface="PragmaticaC" pitchFamily="50" charset="0"/>
              </a:rPr>
              <a:t>I или II группы;</a:t>
            </a:r>
          </a:p>
          <a:p>
            <a:pPr lvl="1"/>
            <a:r>
              <a:rPr lang="ru-RU" sz="1400" dirty="0" smtClean="0">
                <a:latin typeface="PragmaticaC" pitchFamily="50" charset="0"/>
              </a:rPr>
              <a:t>временно нетрудоспособен более </a:t>
            </a:r>
            <a:r>
              <a:rPr lang="ru-RU" sz="1400" dirty="0">
                <a:latin typeface="PragmaticaC" pitchFamily="50" charset="0"/>
              </a:rPr>
              <a:t>двух месяцев подряд;</a:t>
            </a:r>
          </a:p>
          <a:p>
            <a:pPr lvl="1"/>
            <a:r>
              <a:rPr lang="ru-RU" sz="1400" dirty="0" smtClean="0">
                <a:latin typeface="PragmaticaC" pitchFamily="50" charset="0"/>
              </a:rPr>
              <a:t>потерял </a:t>
            </a:r>
            <a:r>
              <a:rPr lang="ru-RU" sz="1400" dirty="0">
                <a:latin typeface="PragmaticaC" pitchFamily="50" charset="0"/>
              </a:rPr>
              <a:t>больше 30% обычного дохода, при этом платеж по ипотеке отнимает больше половины текущего дохода;</a:t>
            </a:r>
          </a:p>
          <a:p>
            <a:pPr lvl="1"/>
            <a:r>
              <a:rPr lang="ru-RU" sz="1400" dirty="0" smtClean="0">
                <a:latin typeface="PragmaticaC" pitchFamily="50" charset="0"/>
              </a:rPr>
              <a:t>содержит больше иждивенцев, чем при заключении договора ипотеки, при том, что его с доход снизился более </a:t>
            </a:r>
            <a:r>
              <a:rPr lang="ru-RU" sz="1400" dirty="0">
                <a:latin typeface="PragmaticaC" pitchFamily="50" charset="0"/>
              </a:rPr>
              <a:t>чем на 20 </a:t>
            </a:r>
            <a:r>
              <a:rPr lang="ru-RU" sz="1400" dirty="0" smtClean="0">
                <a:latin typeface="PragmaticaC" pitchFamily="50" charset="0"/>
              </a:rPr>
              <a:t>%  и выплаты по ипотеке превышают 40% дохода.</a:t>
            </a:r>
          </a:p>
          <a:p>
            <a:pPr lvl="1"/>
            <a:r>
              <a:rPr lang="ru-RU" sz="1400" dirty="0" smtClean="0">
                <a:latin typeface="PragmaticaC" pitchFamily="50" charset="0"/>
              </a:rPr>
              <a:t>Кредит был выдан на сумму  не более </a:t>
            </a:r>
            <a:r>
              <a:rPr lang="ru-RU" sz="1400" dirty="0">
                <a:latin typeface="PragmaticaC" pitchFamily="50" charset="0"/>
              </a:rPr>
              <a:t>15 </a:t>
            </a:r>
            <a:r>
              <a:rPr lang="ru-RU" sz="1400" dirty="0" smtClean="0">
                <a:latin typeface="PragmaticaC" pitchFamily="50" charset="0"/>
              </a:rPr>
              <a:t>млн. рублей</a:t>
            </a:r>
          </a:p>
          <a:p>
            <a:pPr marL="457200" lvl="1" indent="0">
              <a:buNone/>
            </a:pPr>
            <a:endParaRPr lang="ru-RU" sz="1400" dirty="0">
              <a:latin typeface="PragmaticaC" pitchFamily="50" charset="0"/>
            </a:endParaRPr>
          </a:p>
          <a:p>
            <a:pPr marL="457200" lvl="1" indent="0">
              <a:buNone/>
            </a:pPr>
            <a:endParaRPr lang="ru-RU" sz="1400" dirty="0" smtClean="0">
              <a:latin typeface="PragmaticaC" pitchFamily="50" charset="0"/>
            </a:endParaRPr>
          </a:p>
          <a:p>
            <a:pPr marL="457200" lvl="1" indent="0">
              <a:buNone/>
            </a:pPr>
            <a:r>
              <a:rPr lang="ru-RU" sz="1400" dirty="0" smtClean="0">
                <a:latin typeface="PragmaticaC" pitchFamily="50" charset="0"/>
              </a:rPr>
              <a:t>Ипотечные </a:t>
            </a:r>
            <a:r>
              <a:rPr lang="ru-RU" sz="1400" dirty="0">
                <a:latin typeface="PragmaticaC" pitchFamily="50" charset="0"/>
              </a:rPr>
              <a:t>каникулы регулируются ст. 6.1-1 Федерального закона от 21.12.2013 № </a:t>
            </a:r>
            <a:r>
              <a:rPr lang="ru-RU" sz="1400" dirty="0" smtClean="0">
                <a:latin typeface="PragmaticaC" pitchFamily="50" charset="0"/>
              </a:rPr>
              <a:t>353-ФЗ </a:t>
            </a:r>
            <a:r>
              <a:rPr lang="ru-RU" sz="1400" dirty="0">
                <a:latin typeface="PragmaticaC" pitchFamily="50" charset="0"/>
              </a:rPr>
              <a:t>«О потребительском кредите (займе)», изменения внесены Федеральным законом № 76-ФЗ от </a:t>
            </a:r>
            <a:r>
              <a:rPr lang="ru-RU" sz="1400" dirty="0" smtClean="0">
                <a:latin typeface="PragmaticaC" pitchFamily="50" charset="0"/>
              </a:rPr>
              <a:t>01.05.2019</a:t>
            </a:r>
            <a:endParaRPr lang="ru-RU" dirty="0"/>
          </a:p>
          <a:p>
            <a:endParaRPr lang="ru-RU" dirty="0"/>
          </a:p>
        </p:txBody>
      </p:sp>
      <p:sp>
        <p:nvSpPr>
          <p:cNvPr id="4" name="Стрелка влево 3"/>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98351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6700" y="274638"/>
            <a:ext cx="5019680" cy="2154230"/>
          </a:xfrm>
        </p:spPr>
        <p:txBody>
          <a:bodyPr>
            <a:noAutofit/>
          </a:bodyPr>
          <a:lstStyle/>
          <a:p>
            <a:pPr algn="l"/>
            <a:r>
              <a:rPr lang="ru-RU" sz="3000" b="1" dirty="0" smtClean="0">
                <a:solidFill>
                  <a:schemeClr val="tx1">
                    <a:lumMod val="65000"/>
                    <a:lumOff val="35000"/>
                  </a:schemeClr>
                </a:solidFill>
                <a:latin typeface="PragmaticaC" pitchFamily="50" charset="0"/>
              </a:rPr>
              <a:t>КУДА ОБРАТИТЬСЯ В СЛУЧАЕ НАРУШЕНИЯ ПРАВ ПРИ ВЗЯТИИ, ИСПОЛЬЗОВАНИИ И ВОЗВРАТЕ КРЕДИТА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2786058"/>
            <a:ext cx="8229600" cy="3340105"/>
          </a:xfrm>
        </p:spPr>
        <p:txBody>
          <a:bodyPr>
            <a:normAutofit/>
          </a:bodyPr>
          <a:lstStyle/>
          <a:p>
            <a:r>
              <a:rPr lang="ru-RU" sz="2400" dirty="0" smtClean="0">
                <a:latin typeface="PragmaticaC" pitchFamily="50" charset="0"/>
              </a:rPr>
              <a:t>В случае жалобы на банки </a:t>
            </a:r>
            <a:r>
              <a:rPr lang="ru-RU" sz="2400" dirty="0" err="1" smtClean="0">
                <a:latin typeface="PragmaticaC" pitchFamily="50" charset="0"/>
              </a:rPr>
              <a:t>микрофинансовые</a:t>
            </a:r>
            <a:r>
              <a:rPr lang="ru-RU" sz="2400" dirty="0" smtClean="0">
                <a:latin typeface="PragmaticaC" pitchFamily="50" charset="0"/>
              </a:rPr>
              <a:t> организации, имеющие лицензии - в банк России </a:t>
            </a:r>
          </a:p>
          <a:p>
            <a:r>
              <a:rPr lang="ru-RU" sz="2400" dirty="0">
                <a:latin typeface="PragmaticaC" pitchFamily="50" charset="0"/>
              </a:rPr>
              <a:t>В случае жалобы на финансовые </a:t>
            </a:r>
            <a:r>
              <a:rPr lang="ru-RU" sz="2400" dirty="0" smtClean="0">
                <a:latin typeface="PragmaticaC" pitchFamily="50" charset="0"/>
              </a:rPr>
              <a:t>организации, работающие без необходимых разрешений - в правоохранительные органы</a:t>
            </a:r>
            <a:endParaRPr lang="ru-RU" sz="2400" dirty="0">
              <a:latin typeface="PragmaticaC" pitchFamily="50" charset="0"/>
            </a:endParaRPr>
          </a:p>
        </p:txBody>
      </p:sp>
      <p:sp>
        <p:nvSpPr>
          <p:cNvPr id="4" name="Стрелка влево 3"/>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50968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17514"/>
            <a:ext cx="4829180" cy="725470"/>
          </a:xfrm>
        </p:spPr>
        <p:txBody>
          <a:bodyPr>
            <a:noAutofit/>
          </a:bodyPr>
          <a:lstStyle/>
          <a:p>
            <a:pPr algn="l"/>
            <a:r>
              <a:rPr lang="ru-RU" sz="3000" b="1" dirty="0" smtClean="0">
                <a:solidFill>
                  <a:schemeClr val="tx1">
                    <a:lumMod val="65000"/>
                    <a:lumOff val="35000"/>
                  </a:schemeClr>
                </a:solidFill>
                <a:latin typeface="PragmaticaC" pitchFamily="50" charset="0"/>
              </a:rPr>
              <a:t>КОЛЛЕКТОРЫ</a:t>
            </a:r>
            <a:br>
              <a:rPr lang="ru-RU" sz="3000" b="1" dirty="0" smtClean="0">
                <a:solidFill>
                  <a:schemeClr val="tx1">
                    <a:lumMod val="65000"/>
                    <a:lumOff val="35000"/>
                  </a:schemeClr>
                </a:solidFill>
                <a:latin typeface="PragmaticaC" pitchFamily="50" charset="0"/>
              </a:rPr>
            </a:br>
            <a:r>
              <a:rPr lang="ru-RU" dirty="0" smtClean="0"/>
              <a:t> </a:t>
            </a:r>
            <a:endParaRPr lang="ru-RU" dirty="0"/>
          </a:p>
        </p:txBody>
      </p:sp>
      <p:sp>
        <p:nvSpPr>
          <p:cNvPr id="3" name="Объект 2"/>
          <p:cNvSpPr>
            <a:spLocks noGrp="1"/>
          </p:cNvSpPr>
          <p:nvPr>
            <p:ph idx="1"/>
          </p:nvPr>
        </p:nvSpPr>
        <p:spPr>
          <a:xfrm>
            <a:off x="457200" y="1428736"/>
            <a:ext cx="8229600" cy="4697427"/>
          </a:xfrm>
        </p:spPr>
        <p:txBody>
          <a:bodyPr>
            <a:noAutofit/>
          </a:bodyPr>
          <a:lstStyle/>
          <a:p>
            <a:pPr marL="0" indent="0">
              <a:buNone/>
            </a:pPr>
            <a:r>
              <a:rPr lang="ru-RU" sz="1300" dirty="0" smtClean="0">
                <a:latin typeface="PragmaticaC" pitchFamily="50" charset="0"/>
              </a:rPr>
              <a:t>В случае если заемщик не оплачивает в течение нескольких месяцев кредит / заем, кредитор вправе совершать действи</a:t>
            </a:r>
            <a:r>
              <a:rPr lang="ru-RU" sz="1300" dirty="0">
                <a:latin typeface="PragmaticaC" pitchFamily="50" charset="0"/>
              </a:rPr>
              <a:t>я</a:t>
            </a:r>
            <a:r>
              <a:rPr lang="ru-RU" sz="1300" dirty="0" smtClean="0">
                <a:latin typeface="PragmaticaC" pitchFamily="50" charset="0"/>
              </a:rPr>
              <a:t>, направленные на возврат просроченной задолженности самостоятельно или через </a:t>
            </a:r>
            <a:r>
              <a:rPr lang="ru-RU" sz="1300" dirty="0" err="1" smtClean="0">
                <a:latin typeface="PragmaticaC" pitchFamily="50" charset="0"/>
              </a:rPr>
              <a:t>коллекторское</a:t>
            </a:r>
            <a:r>
              <a:rPr lang="ru-RU" sz="1300" dirty="0" smtClean="0">
                <a:latin typeface="PragmaticaC" pitchFamily="50" charset="0"/>
              </a:rPr>
              <a:t> агентство, которое будет заниматься возвратом задолженности по кредитам во внесудебном порядке. </a:t>
            </a:r>
          </a:p>
          <a:p>
            <a:pPr marL="0" indent="0">
              <a:buNone/>
            </a:pPr>
            <a:endParaRPr lang="ru-RU" sz="1300" dirty="0" smtClean="0">
              <a:latin typeface="PragmaticaC" pitchFamily="50" charset="0"/>
            </a:endParaRPr>
          </a:p>
          <a:p>
            <a:pPr marL="0" indent="0">
              <a:buNone/>
            </a:pPr>
            <a:r>
              <a:rPr lang="ru-RU" sz="1300" dirty="0" smtClean="0">
                <a:latin typeface="PragmaticaC" pitchFamily="50" charset="0"/>
              </a:rPr>
              <a:t>Законом разрешены следующие методы воздействия коллектора на должника: </a:t>
            </a:r>
          </a:p>
          <a:p>
            <a:r>
              <a:rPr lang="ru-RU" sz="1300" dirty="0" smtClean="0">
                <a:latin typeface="PragmaticaC" pitchFamily="50" charset="0"/>
              </a:rPr>
              <a:t>Личные встречи </a:t>
            </a:r>
            <a:endParaRPr lang="ru-RU" sz="1300" dirty="0">
              <a:latin typeface="PragmaticaC" pitchFamily="50" charset="0"/>
            </a:endParaRPr>
          </a:p>
          <a:p>
            <a:r>
              <a:rPr lang="ru-RU" sz="1300" dirty="0" smtClean="0">
                <a:latin typeface="PragmaticaC" pitchFamily="50" charset="0"/>
              </a:rPr>
              <a:t>Телефонные переговоры</a:t>
            </a:r>
            <a:endParaRPr lang="ru-RU" sz="1300" dirty="0">
              <a:latin typeface="PragmaticaC" pitchFamily="50" charset="0"/>
            </a:endParaRPr>
          </a:p>
          <a:p>
            <a:r>
              <a:rPr lang="ru-RU" sz="1300" dirty="0" smtClean="0">
                <a:latin typeface="PragmaticaC" pitchFamily="50" charset="0"/>
              </a:rPr>
              <a:t>Передача </a:t>
            </a:r>
            <a:r>
              <a:rPr lang="ru-RU" sz="1300" dirty="0">
                <a:latin typeface="PragmaticaC" pitchFamily="50" charset="0"/>
              </a:rPr>
              <a:t>сообщений всеми доступными видами </a:t>
            </a:r>
            <a:r>
              <a:rPr lang="ru-RU" sz="1300" dirty="0" smtClean="0">
                <a:latin typeface="PragmaticaC" pitchFamily="50" charset="0"/>
              </a:rPr>
              <a:t>связи: телеграфные сообщения, текстовые, голосовые сообщения, почтовые отправления по месту жительства или месту пребывания должника</a:t>
            </a:r>
          </a:p>
          <a:p>
            <a:endParaRPr lang="ru-RU" sz="1300" dirty="0">
              <a:latin typeface="PragmaticaC" pitchFamily="50" charset="0"/>
            </a:endParaRPr>
          </a:p>
          <a:p>
            <a:pPr marL="0" indent="0">
              <a:buNone/>
            </a:pPr>
            <a:r>
              <a:rPr lang="ru-RU" sz="1300" dirty="0" smtClean="0">
                <a:latin typeface="PragmaticaC" pitchFamily="50" charset="0"/>
              </a:rPr>
              <a:t>Коллекторы не имеют права: </a:t>
            </a:r>
          </a:p>
          <a:p>
            <a:r>
              <a:rPr lang="ru-RU" sz="1300" dirty="0">
                <a:latin typeface="PragmaticaC" pitchFamily="50" charset="0"/>
              </a:rPr>
              <a:t>Отправлять SMS-сообщения в ночное </a:t>
            </a:r>
            <a:r>
              <a:rPr lang="ru-RU" sz="1300" dirty="0" smtClean="0">
                <a:latin typeface="PragmaticaC" pitchFamily="50" charset="0"/>
              </a:rPr>
              <a:t>время</a:t>
            </a:r>
            <a:endParaRPr lang="ru-RU" sz="1300" dirty="0">
              <a:latin typeface="PragmaticaC" pitchFamily="50" charset="0"/>
            </a:endParaRPr>
          </a:p>
          <a:p>
            <a:r>
              <a:rPr lang="ru-RU" sz="1300" dirty="0">
                <a:latin typeface="PragmaticaC" pitchFamily="50" charset="0"/>
              </a:rPr>
              <a:t>Причинять (угрожать причинить) вред здоровью или имуществу должника. Это является  уголовным </a:t>
            </a:r>
            <a:r>
              <a:rPr lang="ru-RU" sz="1300" dirty="0" smtClean="0">
                <a:latin typeface="PragmaticaC" pitchFamily="50" charset="0"/>
              </a:rPr>
              <a:t>преступлением</a:t>
            </a:r>
            <a:endParaRPr lang="ru-RU" sz="1300" dirty="0">
              <a:latin typeface="PragmaticaC" pitchFamily="50" charset="0"/>
            </a:endParaRPr>
          </a:p>
          <a:p>
            <a:r>
              <a:rPr lang="ru-RU" sz="1300" dirty="0">
                <a:latin typeface="PragmaticaC" pitchFamily="50" charset="0"/>
              </a:rPr>
              <a:t>Беспокоить должника ночью – с 22.00 вечера до 8.00 часов </a:t>
            </a:r>
            <a:r>
              <a:rPr lang="ru-RU" sz="1300" dirty="0" smtClean="0">
                <a:latin typeface="PragmaticaC" pitchFamily="50" charset="0"/>
              </a:rPr>
              <a:t>утра</a:t>
            </a:r>
            <a:endParaRPr lang="ru-RU" sz="1300" dirty="0">
              <a:latin typeface="PragmaticaC" pitchFamily="50" charset="0"/>
            </a:endParaRPr>
          </a:p>
          <a:p>
            <a:r>
              <a:rPr lang="ru-RU" sz="1300" dirty="0">
                <a:latin typeface="PragmaticaC" pitchFamily="50" charset="0"/>
              </a:rPr>
              <a:t>Звонить ему чаще раза в день, двух раз в неделю, восьми раз в </a:t>
            </a:r>
            <a:r>
              <a:rPr lang="ru-RU" sz="1300" dirty="0" smtClean="0">
                <a:latin typeface="PragmaticaC" pitchFamily="50" charset="0"/>
              </a:rPr>
              <a:t>месяц</a:t>
            </a:r>
            <a:endParaRPr lang="ru-RU" sz="1300" dirty="0">
              <a:latin typeface="PragmaticaC" pitchFamily="50" charset="0"/>
            </a:endParaRPr>
          </a:p>
          <a:p>
            <a:r>
              <a:rPr lang="ru-RU" sz="1300" dirty="0">
                <a:latin typeface="PragmaticaC" pitchFamily="50" charset="0"/>
              </a:rPr>
              <a:t>Встречаться с должником чаще раза в </a:t>
            </a:r>
            <a:r>
              <a:rPr lang="ru-RU" sz="1300" dirty="0" smtClean="0">
                <a:latin typeface="PragmaticaC" pitchFamily="50" charset="0"/>
              </a:rPr>
              <a:t>неделю</a:t>
            </a:r>
            <a:endParaRPr lang="ru-RU" sz="1300" dirty="0">
              <a:latin typeface="PragmaticaC" pitchFamily="50" charset="0"/>
            </a:endParaRPr>
          </a:p>
          <a:p>
            <a:r>
              <a:rPr lang="ru-RU" sz="1300" dirty="0">
                <a:latin typeface="PragmaticaC" pitchFamily="50" charset="0"/>
              </a:rPr>
              <a:t>Применять любые формы давления – физические, психологические, социальные (в частности сообщать о проблеме третьим лицам</a:t>
            </a:r>
            <a:r>
              <a:rPr lang="ru-RU" sz="1300" dirty="0" smtClean="0">
                <a:latin typeface="PragmaticaC" pitchFamily="50" charset="0"/>
              </a:rPr>
              <a:t>)</a:t>
            </a:r>
          </a:p>
          <a:p>
            <a:r>
              <a:rPr lang="ru-RU" sz="1300" dirty="0" smtClean="0">
                <a:latin typeface="PragmaticaC" pitchFamily="50" charset="0"/>
              </a:rPr>
              <a:t>Подходить к детям, инвалидам 1 группы, недееспособным и больным на лечении</a:t>
            </a:r>
            <a:endParaRPr lang="ru-RU" sz="1300" dirty="0">
              <a:latin typeface="PragmaticaC" pitchFamily="50" charset="0"/>
            </a:endParaRPr>
          </a:p>
          <a:p>
            <a:endParaRPr lang="ru-RU" sz="1300" dirty="0">
              <a:latin typeface="PragmaticaC" pitchFamily="50" charset="0"/>
            </a:endParaRPr>
          </a:p>
        </p:txBody>
      </p:sp>
      <p:sp>
        <p:nvSpPr>
          <p:cNvPr id="4" name="Стрелка влево 3"/>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43312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17514"/>
            <a:ext cx="4829180" cy="939784"/>
          </a:xfrm>
        </p:spPr>
        <p:txBody>
          <a:bodyPr>
            <a:noAutofit/>
          </a:bodyPr>
          <a:lstStyle/>
          <a:p>
            <a:pPr algn="l"/>
            <a:r>
              <a:rPr lang="ru-RU" sz="3000" b="1" dirty="0" smtClean="0">
                <a:solidFill>
                  <a:schemeClr val="tx1">
                    <a:lumMod val="65000"/>
                    <a:lumOff val="35000"/>
                  </a:schemeClr>
                </a:solidFill>
                <a:latin typeface="PragmaticaC" pitchFamily="50" charset="0"/>
              </a:rPr>
              <a:t>КУДА ОБРАТИТЬСЯ С ЖАЛОБОЙ НА КОЛЛЕКТОРОВ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2000240"/>
            <a:ext cx="8229600" cy="4125923"/>
          </a:xfrm>
        </p:spPr>
        <p:txBody>
          <a:bodyPr>
            <a:noAutofit/>
          </a:bodyPr>
          <a:lstStyle/>
          <a:p>
            <a:r>
              <a:rPr lang="ru-RU" sz="1600" dirty="0" smtClean="0">
                <a:latin typeface="PragmaticaC" pitchFamily="50" charset="0"/>
              </a:rPr>
              <a:t>В случае нарушения правил работы коллекторами можно обратиться в интересах своего подопечного:</a:t>
            </a:r>
          </a:p>
          <a:p>
            <a:pPr lvl="1"/>
            <a:r>
              <a:rPr lang="ru-RU" sz="1600" dirty="0" smtClean="0">
                <a:latin typeface="PragmaticaC" pitchFamily="50" charset="0"/>
              </a:rPr>
              <a:t>в Федеральную службу судебных приставов, которая контролирует деятельность коллекторов и ведет реестр организаций, имеющих право заниматься такой деятельностью.</a:t>
            </a:r>
          </a:p>
          <a:p>
            <a:pPr lvl="1"/>
            <a:r>
              <a:rPr lang="ru-RU" sz="1600" dirty="0" smtClean="0">
                <a:latin typeface="PragmaticaC" pitchFamily="50" charset="0"/>
              </a:rPr>
              <a:t>В Центральный банк Российской Федерации, если были совершены неправомерные действия со стороны сотрудников банка</a:t>
            </a:r>
            <a:r>
              <a:rPr lang="en-US" sz="1600" dirty="0" smtClean="0">
                <a:latin typeface="PragmaticaC" pitchFamily="50" charset="0"/>
              </a:rPr>
              <a:t> </a:t>
            </a:r>
            <a:r>
              <a:rPr lang="ru-RU" sz="1600" dirty="0" smtClean="0">
                <a:latin typeface="PragmaticaC" pitchFamily="50" charset="0"/>
              </a:rPr>
              <a:t>или МФО (например, разглашена конфиденциальная информация) </a:t>
            </a:r>
          </a:p>
          <a:p>
            <a:pPr marL="0" lvl="1" indent="0">
              <a:buNone/>
            </a:pPr>
            <a:endParaRPr lang="ru-RU" sz="1600" dirty="0" smtClean="0">
              <a:latin typeface="PragmaticaC" pitchFamily="50" charset="0"/>
            </a:endParaRPr>
          </a:p>
          <a:p>
            <a:pPr marL="0" lvl="1" indent="0">
              <a:buNone/>
            </a:pPr>
            <a:r>
              <a:rPr lang="ru-RU" sz="1600" dirty="0" smtClean="0">
                <a:latin typeface="PragmaticaC" pitchFamily="50" charset="0"/>
              </a:rPr>
              <a:t>К заявлению необходимо приложить документы, свидетельствующие о нарушениях со стороны коллекторов: информации о звонках в период, запрещенный для общения с должником, фотографии объявлений, надписей, копии писем третьим лицам с информацией о долге и др.</a:t>
            </a:r>
          </a:p>
          <a:p>
            <a:pPr marL="457200" lvl="1" indent="0">
              <a:buNone/>
            </a:pPr>
            <a:endParaRPr lang="ru-RU" sz="1600" dirty="0" smtClean="0">
              <a:latin typeface="PragmaticaC" pitchFamily="50" charset="0"/>
            </a:endParaRPr>
          </a:p>
          <a:p>
            <a:r>
              <a:rPr lang="ru-RU" sz="1600" dirty="0" smtClean="0">
                <a:latin typeface="PragmaticaC" pitchFamily="50" charset="0"/>
              </a:rPr>
              <a:t>Если сотрудник </a:t>
            </a:r>
            <a:r>
              <a:rPr lang="ru-RU" sz="1600" dirty="0" err="1" smtClean="0">
                <a:latin typeface="PragmaticaC" pitchFamily="50" charset="0"/>
              </a:rPr>
              <a:t>коллекторского</a:t>
            </a:r>
            <a:r>
              <a:rPr lang="ru-RU" sz="1600" dirty="0" smtClean="0">
                <a:latin typeface="PragmaticaC" pitchFamily="50" charset="0"/>
              </a:rPr>
              <a:t> агентства угрожает, оказывает давление, необходимо немедленно обратиться в правоохранительные органы.</a:t>
            </a:r>
          </a:p>
        </p:txBody>
      </p:sp>
      <p:sp>
        <p:nvSpPr>
          <p:cNvPr id="4" name="Стрелка влево 3"/>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95240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pPr algn="l"/>
            <a:r>
              <a:rPr lang="ru-RU" sz="3000" b="1" dirty="0" smtClean="0">
                <a:solidFill>
                  <a:schemeClr val="tx1">
                    <a:lumMod val="65000"/>
                    <a:lumOff val="35000"/>
                  </a:schemeClr>
                </a:solidFill>
                <a:latin typeface="PragmaticaC" pitchFamily="50" charset="0"/>
              </a:rPr>
              <a:t>СТРАХОВАНИЕ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sz="half" idx="1"/>
          </p:nvPr>
        </p:nvSpPr>
        <p:spPr>
          <a:xfrm>
            <a:off x="467544" y="1285860"/>
            <a:ext cx="8390736" cy="5286412"/>
          </a:xfrm>
        </p:spPr>
        <p:txBody>
          <a:bodyPr numCol="2">
            <a:noAutofit/>
          </a:bodyPr>
          <a:lstStyle/>
          <a:p>
            <a:pPr marL="0" indent="0">
              <a:buNone/>
            </a:pPr>
            <a:r>
              <a:rPr lang="ru-RU" sz="1200" b="1" dirty="0">
                <a:latin typeface="PragmaticaC" pitchFamily="50" charset="0"/>
                <a:ea typeface="+mj-ea"/>
                <a:cs typeface="+mj-cs"/>
              </a:rPr>
              <a:t>Как выбрать страховую компанию </a:t>
            </a:r>
          </a:p>
          <a:p>
            <a:r>
              <a:rPr lang="ru-RU" sz="1200" dirty="0" smtClean="0">
                <a:latin typeface="PragmaticaC" pitchFamily="50" charset="0"/>
              </a:rPr>
              <a:t>Проверьте наличие лицензии на сайте Банка России </a:t>
            </a:r>
            <a:r>
              <a:rPr lang="en-US" sz="1200" dirty="0">
                <a:latin typeface="PragmaticaC" pitchFamily="50" charset="0"/>
                <a:hlinkClick r:id="rId3"/>
              </a:rPr>
              <a:t>https://www.cbr.ru</a:t>
            </a:r>
            <a:r>
              <a:rPr lang="en-US" sz="1200" dirty="0" smtClean="0">
                <a:latin typeface="PragmaticaC" pitchFamily="50" charset="0"/>
                <a:hlinkClick r:id="rId3"/>
              </a:rPr>
              <a:t>/</a:t>
            </a:r>
            <a:r>
              <a:rPr lang="ru-RU" sz="1200" dirty="0" smtClean="0">
                <a:latin typeface="PragmaticaC" pitchFamily="50" charset="0"/>
              </a:rPr>
              <a:t> </a:t>
            </a:r>
          </a:p>
          <a:p>
            <a:r>
              <a:rPr lang="ru-RU" sz="1200" dirty="0">
                <a:latin typeface="PragmaticaC" pitchFamily="50" charset="0"/>
              </a:rPr>
              <a:t>Узнайте рейтинг надёжности </a:t>
            </a:r>
          </a:p>
          <a:p>
            <a:r>
              <a:rPr lang="ru-RU" sz="1200" dirty="0">
                <a:latin typeface="PragmaticaC" pitchFamily="50" charset="0"/>
              </a:rPr>
              <a:t>Изучите отзывы клиентов </a:t>
            </a:r>
            <a:endParaRPr lang="ru-RU" sz="1200" dirty="0" smtClean="0">
              <a:latin typeface="PragmaticaC" pitchFamily="50" charset="0"/>
            </a:endParaRPr>
          </a:p>
          <a:p>
            <a:r>
              <a:rPr lang="ru-RU" sz="1200" dirty="0" smtClean="0">
                <a:latin typeface="PragmaticaC" pitchFamily="50" charset="0"/>
              </a:rPr>
              <a:t>Возьмите договор на ознакомление </a:t>
            </a:r>
          </a:p>
          <a:p>
            <a:pPr lvl="1"/>
            <a:r>
              <a:rPr lang="ru-RU" sz="1200" dirty="0">
                <a:latin typeface="PragmaticaC" pitchFamily="50" charset="0"/>
              </a:rPr>
              <a:t>Узнайте  порядок выплаты по страховому случаю (сроки</a:t>
            </a:r>
            <a:r>
              <a:rPr lang="ru-RU" sz="1200" dirty="0" smtClean="0">
                <a:latin typeface="PragmaticaC" pitchFamily="50" charset="0"/>
              </a:rPr>
              <a:t>)</a:t>
            </a:r>
          </a:p>
          <a:p>
            <a:pPr lvl="1"/>
            <a:r>
              <a:rPr lang="ru-RU" sz="1200" dirty="0" smtClean="0">
                <a:latin typeface="PragmaticaC" pitchFamily="50" charset="0"/>
              </a:rPr>
              <a:t>Внимательно изучить признаки страхового случая и на что страховка не распространяется </a:t>
            </a:r>
          </a:p>
          <a:p>
            <a:pPr marL="0" lvl="1" indent="0">
              <a:buNone/>
            </a:pPr>
            <a:r>
              <a:rPr lang="ru-RU" sz="1200" dirty="0">
                <a:latin typeface="PragmaticaC" pitchFamily="50" charset="0"/>
              </a:rPr>
              <a:t>Полис ОСАГО </a:t>
            </a:r>
            <a:r>
              <a:rPr lang="ru-RU" sz="1200" dirty="0" smtClean="0">
                <a:latin typeface="PragmaticaC" pitchFamily="50" charset="0"/>
              </a:rPr>
              <a:t>можно </a:t>
            </a:r>
            <a:r>
              <a:rPr lang="ru-RU" sz="1200" dirty="0">
                <a:latin typeface="PragmaticaC" pitchFamily="50" charset="0"/>
              </a:rPr>
              <a:t>проверить на сайте  Российского союза автостраховщиков.</a:t>
            </a:r>
            <a:r>
              <a:rPr lang="en-US" sz="1200" dirty="0">
                <a:latin typeface="PragmaticaC" pitchFamily="50" charset="0"/>
                <a:hlinkClick r:id="rId4"/>
              </a:rPr>
              <a:t>https://www.autoins.ru/</a:t>
            </a:r>
            <a:r>
              <a:rPr lang="ru-RU" sz="1200" dirty="0">
                <a:latin typeface="PragmaticaC" pitchFamily="50" charset="0"/>
              </a:rPr>
              <a:t> </a:t>
            </a:r>
            <a:endParaRPr lang="ru-RU" sz="1200" dirty="0" smtClean="0">
              <a:latin typeface="PragmaticaC" pitchFamily="50" charset="0"/>
            </a:endParaRPr>
          </a:p>
          <a:p>
            <a:pPr marL="457200" lvl="1" indent="0">
              <a:buNone/>
            </a:pPr>
            <a:endParaRPr lang="ru-RU" sz="1200" dirty="0" smtClean="0">
              <a:latin typeface="PragmaticaC" pitchFamily="50" charset="0"/>
            </a:endParaRPr>
          </a:p>
          <a:p>
            <a:pPr marL="0" indent="0">
              <a:buNone/>
            </a:pPr>
            <a:r>
              <a:rPr lang="ru-RU" sz="1200" b="1" dirty="0" smtClean="0">
                <a:latin typeface="PragmaticaC" pitchFamily="50" charset="0"/>
              </a:rPr>
              <a:t>Осознанное страхование при получении кредита </a:t>
            </a:r>
          </a:p>
          <a:p>
            <a:r>
              <a:rPr lang="ru-RU" sz="1200" dirty="0" smtClean="0">
                <a:latin typeface="PragmaticaC" pitchFamily="50" charset="0"/>
              </a:rPr>
              <a:t>При получении кредита банки, как правило, предлагают застраховать его. В случае наступления страхового случая страховая компания (в зависимости от условий договора страхования) обязана будет выплатить заемщику ту сумму, которую в среднем он должен отдавать за кредит. </a:t>
            </a:r>
          </a:p>
          <a:p>
            <a:r>
              <a:rPr lang="ru-RU" sz="1200" dirty="0" smtClean="0">
                <a:latin typeface="PragmaticaC" pitchFamily="50" charset="0"/>
              </a:rPr>
              <a:t>По закону банк не может требовать страховку при выдаче кредита – заемщик вправе отказаться от страхования, но этом в случае ставка по кредиту может возрасти.</a:t>
            </a:r>
          </a:p>
          <a:p>
            <a:r>
              <a:rPr lang="ru-RU" sz="1200" dirty="0" smtClean="0">
                <a:latin typeface="PragmaticaC" pitchFamily="50" charset="0"/>
              </a:rPr>
              <a:t>Главное – страховаться по необходимости. При этом заемщик вправе сам выбирать страховую компанию.</a:t>
            </a:r>
          </a:p>
          <a:p>
            <a:endParaRPr lang="ru-RU" sz="1200" dirty="0" smtClean="0">
              <a:latin typeface="PragmaticaC" pitchFamily="50" charset="0"/>
            </a:endParaRPr>
          </a:p>
          <a:p>
            <a:pPr marL="0" indent="0">
              <a:buNone/>
            </a:pPr>
            <a:r>
              <a:rPr lang="ru-RU" sz="1200" b="1" dirty="0" smtClean="0">
                <a:latin typeface="PragmaticaC" pitchFamily="50" charset="0"/>
              </a:rPr>
              <a:t>От какой страховки нельзя отказаться </a:t>
            </a:r>
          </a:p>
          <a:p>
            <a:pPr marL="0" indent="0">
              <a:buNone/>
            </a:pPr>
            <a:endParaRPr lang="ru-RU" sz="1200" b="1" dirty="0" smtClean="0">
              <a:solidFill>
                <a:srgbClr val="D4442C"/>
              </a:solidFill>
              <a:latin typeface="PragmaticaC" pitchFamily="50" charset="0"/>
            </a:endParaRPr>
          </a:p>
          <a:p>
            <a:r>
              <a:rPr lang="ru-RU" sz="1200" dirty="0" smtClean="0">
                <a:latin typeface="PragmaticaC" pitchFamily="50" charset="0"/>
              </a:rPr>
              <a:t>От страхования залогового имущества, например, квартиры, купленной в ипотеку</a:t>
            </a:r>
          </a:p>
          <a:p>
            <a:endParaRPr lang="ru-RU" sz="1200" b="1" dirty="0" smtClean="0">
              <a:solidFill>
                <a:srgbClr val="D4442C"/>
              </a:solidFill>
              <a:latin typeface="PragmaticaC" pitchFamily="50" charset="0"/>
            </a:endParaRPr>
          </a:p>
          <a:p>
            <a:pPr marL="0" indent="0">
              <a:buNone/>
            </a:pPr>
            <a:r>
              <a:rPr lang="ru-RU" sz="1200" b="1" dirty="0" smtClean="0">
                <a:latin typeface="PragmaticaC" pitchFamily="50" charset="0"/>
              </a:rPr>
              <a:t>Как вернуть страховку</a:t>
            </a:r>
          </a:p>
          <a:p>
            <a:r>
              <a:rPr lang="ru-RU" sz="1200" dirty="0" smtClean="0">
                <a:latin typeface="PragmaticaC" pitchFamily="50" charset="0"/>
              </a:rPr>
              <a:t>В течение 14 дней можно отказаться от страховки, обратившись в страховую компанию. Это время называется «периодом охлаждения». </a:t>
            </a:r>
          </a:p>
          <a:p>
            <a:r>
              <a:rPr lang="ru-RU" sz="1200" dirty="0" smtClean="0">
                <a:latin typeface="PragmaticaC" pitchFamily="50" charset="0"/>
              </a:rPr>
              <a:t>Если договор кредита или займа был погашен досрочно, а страховка была оформлена на весь срок, то можно вернуть уплаченный вперед страховой взнос. </a:t>
            </a:r>
          </a:p>
          <a:p>
            <a:pPr marL="457200" lvl="1" indent="0">
              <a:buNone/>
            </a:pPr>
            <a:endParaRPr lang="ru-RU" sz="1200" dirty="0">
              <a:latin typeface="PragmaticaC" pitchFamily="50" charset="0"/>
            </a:endParaRPr>
          </a:p>
          <a:p>
            <a:endParaRPr lang="ru-RU" dirty="0"/>
          </a:p>
          <a:p>
            <a:endParaRPr lang="ru-RU" dirty="0"/>
          </a:p>
        </p:txBody>
      </p:sp>
      <p:sp>
        <p:nvSpPr>
          <p:cNvPr id="4" name="Стрелка влево 3"/>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2457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3643338" cy="1143000"/>
          </a:xfrm>
        </p:spPr>
        <p:txBody>
          <a:bodyPr>
            <a:normAutofit/>
          </a:bodyPr>
          <a:lstStyle/>
          <a:p>
            <a:pPr algn="l"/>
            <a:r>
              <a:rPr lang="ru-RU" sz="3300" b="1" dirty="0" smtClean="0">
                <a:solidFill>
                  <a:schemeClr val="tx1">
                    <a:lumMod val="65000"/>
                    <a:lumOff val="35000"/>
                  </a:schemeClr>
                </a:solidFill>
                <a:latin typeface="PragmaticaC" pitchFamily="50" charset="0"/>
              </a:rPr>
              <a:t>СОДЕРЖАНИЕ</a:t>
            </a:r>
            <a:r>
              <a:rPr lang="ru-RU" dirty="0" smtClean="0"/>
              <a:t> </a:t>
            </a:r>
            <a:endParaRPr lang="ru-RU" dirty="0"/>
          </a:p>
        </p:txBody>
      </p:sp>
      <p:sp>
        <p:nvSpPr>
          <p:cNvPr id="3" name="Объект 2"/>
          <p:cNvSpPr>
            <a:spLocks noGrp="1"/>
          </p:cNvSpPr>
          <p:nvPr>
            <p:ph idx="1"/>
          </p:nvPr>
        </p:nvSpPr>
        <p:spPr/>
        <p:txBody>
          <a:bodyPr>
            <a:normAutofit/>
          </a:bodyPr>
          <a:lstStyle/>
          <a:p>
            <a:r>
              <a:rPr lang="ru-RU" sz="2800" dirty="0" smtClean="0">
                <a:latin typeface="PragmaticaC" pitchFamily="50" charset="0"/>
              </a:rPr>
              <a:t>Маршруты </a:t>
            </a:r>
            <a:r>
              <a:rPr lang="ru-RU" sz="2800" dirty="0">
                <a:latin typeface="PragmaticaC" pitchFamily="50" charset="0"/>
              </a:rPr>
              <a:t>обращений при нарушении прав потребителей финансовых </a:t>
            </a:r>
            <a:r>
              <a:rPr lang="ru-RU" sz="2800" dirty="0" smtClean="0">
                <a:latin typeface="PragmaticaC" pitchFamily="50" charset="0"/>
              </a:rPr>
              <a:t>услуг.</a:t>
            </a:r>
          </a:p>
          <a:p>
            <a:r>
              <a:rPr lang="ru-RU" sz="2800" dirty="0" smtClean="0">
                <a:latin typeface="PragmaticaC" pitchFamily="50" charset="0"/>
              </a:rPr>
              <a:t>Принципы финансовой безопасности при использовании потребительского кредита, вкладов и страхования.</a:t>
            </a:r>
          </a:p>
          <a:p>
            <a:r>
              <a:rPr lang="ru-RU" sz="2800" dirty="0" smtClean="0">
                <a:latin typeface="PragmaticaC" pitchFamily="50" charset="0"/>
              </a:rPr>
              <a:t>Финансовые мошенники. </a:t>
            </a:r>
          </a:p>
        </p:txBody>
      </p:sp>
      <p:sp>
        <p:nvSpPr>
          <p:cNvPr id="4" name="Стрелка влево 3"/>
          <p:cNvSpPr/>
          <p:nvPr/>
        </p:nvSpPr>
        <p:spPr>
          <a:xfrm>
            <a:off x="5868144"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64713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4900618" cy="1143000"/>
          </a:xfrm>
        </p:spPr>
        <p:txBody>
          <a:bodyPr>
            <a:noAutofit/>
          </a:bodyPr>
          <a:lstStyle/>
          <a:p>
            <a:pPr algn="l"/>
            <a:r>
              <a:rPr lang="ru-RU" sz="2700" b="1" dirty="0" smtClean="0">
                <a:solidFill>
                  <a:schemeClr val="tx1">
                    <a:lumMod val="65000"/>
                    <a:lumOff val="35000"/>
                  </a:schemeClr>
                </a:solidFill>
                <a:latin typeface="PragmaticaC" pitchFamily="50" charset="0"/>
              </a:rPr>
              <a:t>КУДА ОБРАТИТЬСЯ В СЛУЧАЕ НАРУШЕНИЯ ПРАВ ВКЛАДЧИКОВ В БАНКЕ</a:t>
            </a:r>
            <a:endParaRPr lang="ru-RU" sz="27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2000240"/>
            <a:ext cx="8229600" cy="4125923"/>
          </a:xfrm>
        </p:spPr>
        <p:txBody>
          <a:bodyPr>
            <a:noAutofit/>
          </a:bodyPr>
          <a:lstStyle/>
          <a:p>
            <a:r>
              <a:rPr lang="ru-RU" sz="2400" dirty="0">
                <a:latin typeface="PragmaticaC" pitchFamily="50" charset="0"/>
              </a:rPr>
              <a:t>В случае жалобы на </a:t>
            </a:r>
            <a:r>
              <a:rPr lang="ru-RU" sz="2400" dirty="0" smtClean="0">
                <a:latin typeface="PragmaticaC" pitchFamily="50" charset="0"/>
              </a:rPr>
              <a:t>банки, </a:t>
            </a:r>
            <a:r>
              <a:rPr lang="ru-RU" sz="2400" dirty="0">
                <a:latin typeface="PragmaticaC" pitchFamily="50" charset="0"/>
              </a:rPr>
              <a:t>имеющие лицензии - в банк </a:t>
            </a:r>
            <a:r>
              <a:rPr lang="ru-RU" sz="2400" dirty="0" smtClean="0">
                <a:latin typeface="PragmaticaC" pitchFamily="50" charset="0"/>
              </a:rPr>
              <a:t>России. </a:t>
            </a:r>
          </a:p>
          <a:p>
            <a:r>
              <a:rPr lang="ru-RU" sz="2400" dirty="0" smtClean="0">
                <a:latin typeface="PragmaticaC" pitchFamily="50" charset="0"/>
              </a:rPr>
              <a:t>По вопросу </a:t>
            </a:r>
            <a:r>
              <a:rPr lang="ru-RU" sz="2400" dirty="0">
                <a:latin typeface="PragmaticaC" pitchFamily="50" charset="0"/>
              </a:rPr>
              <a:t>выплаты возмещений по </a:t>
            </a:r>
            <a:r>
              <a:rPr lang="ru-RU" sz="2400" dirty="0" smtClean="0">
                <a:latin typeface="PragmaticaC" pitchFamily="50" charset="0"/>
              </a:rPr>
              <a:t>вкладам банков с отозванной лицензией в  </a:t>
            </a:r>
            <a:r>
              <a:rPr lang="ru-RU" sz="2400" dirty="0">
                <a:latin typeface="PragmaticaC" pitchFamily="50" charset="0"/>
              </a:rPr>
              <a:t>Агентство по страхованию </a:t>
            </a:r>
            <a:r>
              <a:rPr lang="ru-RU" sz="2400" dirty="0" smtClean="0">
                <a:latin typeface="PragmaticaC" pitchFamily="50" charset="0"/>
              </a:rPr>
              <a:t>вкладов. </a:t>
            </a:r>
            <a:endParaRPr lang="ru-RU" sz="2400" dirty="0">
              <a:latin typeface="PragmaticaC" pitchFamily="50" charset="0"/>
            </a:endParaRPr>
          </a:p>
          <a:p>
            <a:r>
              <a:rPr lang="ru-RU" sz="2400" dirty="0" smtClean="0">
                <a:latin typeface="PragmaticaC" pitchFamily="50" charset="0"/>
              </a:rPr>
              <a:t>В случае жалобы на банки, работающие без необходимых разрешений - в правоохранительные органы.</a:t>
            </a:r>
          </a:p>
          <a:p>
            <a:pPr marL="0" indent="0">
              <a:buNone/>
            </a:pPr>
            <a:endParaRPr lang="ru-RU" dirty="0"/>
          </a:p>
        </p:txBody>
      </p:sp>
      <p:sp>
        <p:nvSpPr>
          <p:cNvPr id="4" name="Стрелка влево 3"/>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41461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000" b="1" dirty="0" smtClean="0">
                <a:solidFill>
                  <a:schemeClr val="tx1">
                    <a:lumMod val="65000"/>
                    <a:lumOff val="35000"/>
                  </a:schemeClr>
                </a:solidFill>
                <a:latin typeface="PragmaticaC" pitchFamily="50" charset="0"/>
              </a:rPr>
              <a:t>КАК ВЫБРАТЬ БАНК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1928802"/>
            <a:ext cx="7499176" cy="4197361"/>
          </a:xfrm>
        </p:spPr>
        <p:txBody>
          <a:bodyPr>
            <a:noAutofit/>
          </a:bodyPr>
          <a:lstStyle/>
          <a:p>
            <a:pPr>
              <a:buFont typeface="Wingdings" pitchFamily="2" charset="2"/>
              <a:buChar char="§"/>
            </a:pPr>
            <a:r>
              <a:rPr lang="ru-RU" sz="1600" dirty="0" smtClean="0">
                <a:latin typeface="PragmaticaC" pitchFamily="50" charset="0"/>
              </a:rPr>
              <a:t>Проверить </a:t>
            </a:r>
            <a:r>
              <a:rPr lang="ru-RU" sz="1600" dirty="0">
                <a:latin typeface="PragmaticaC" pitchFamily="50" charset="0"/>
              </a:rPr>
              <a:t>наличие лицензии на осуществление банковских операций (сайт Банка России </a:t>
            </a:r>
            <a:r>
              <a:rPr lang="ru-RU" sz="1600" dirty="0">
                <a:latin typeface="PragmaticaC" pitchFamily="50" charset="0"/>
                <a:hlinkClick r:id="rId3"/>
              </a:rPr>
              <a:t>www.cbr.ru</a:t>
            </a:r>
            <a:r>
              <a:rPr lang="ru-RU" sz="1600" dirty="0" smtClean="0">
                <a:latin typeface="PragmaticaC" pitchFamily="50" charset="0"/>
              </a:rPr>
              <a:t>)</a:t>
            </a:r>
          </a:p>
          <a:p>
            <a:pPr>
              <a:buFont typeface="Wingdings" pitchFamily="2" charset="2"/>
              <a:buChar char="§"/>
            </a:pPr>
            <a:r>
              <a:rPr lang="ru-RU" sz="1600" dirty="0" smtClean="0">
                <a:latin typeface="PragmaticaC" pitchFamily="50" charset="0"/>
              </a:rPr>
              <a:t>Проверить</a:t>
            </a:r>
            <a:r>
              <a:rPr lang="ru-RU" sz="1600" dirty="0">
                <a:latin typeface="PragmaticaC" pitchFamily="50" charset="0"/>
              </a:rPr>
              <a:t>, является ли банк участником государственной системы страхования вкладов (на сайте Банка России или Агентства по страхованию вкладов</a:t>
            </a:r>
            <a:r>
              <a:rPr lang="ru-RU" sz="1600" dirty="0" smtClean="0">
                <a:latin typeface="PragmaticaC" pitchFamily="50" charset="0"/>
              </a:rPr>
              <a:t>)</a:t>
            </a:r>
            <a:endParaRPr lang="ru-RU" sz="1600" dirty="0">
              <a:latin typeface="PragmaticaC" pitchFamily="50" charset="0"/>
            </a:endParaRPr>
          </a:p>
          <a:p>
            <a:pPr>
              <a:buFont typeface="Wingdings" pitchFamily="2" charset="2"/>
              <a:buChar char="§"/>
            </a:pPr>
            <a:r>
              <a:rPr lang="ru-RU" sz="1600" dirty="0" smtClean="0">
                <a:latin typeface="PragmaticaC" pitchFamily="50" charset="0"/>
              </a:rPr>
              <a:t>Узнать </a:t>
            </a:r>
            <a:r>
              <a:rPr lang="ru-RU" sz="1600" dirty="0">
                <a:latin typeface="PragmaticaC" pitchFamily="50" charset="0"/>
              </a:rPr>
              <a:t>рейтинг банка, присвоенный ему независимыми агентствами (самый высокий ААА, затем – АА, А, ВВВ, ВВ и т.д</a:t>
            </a:r>
            <a:r>
              <a:rPr lang="ru-RU" sz="1600" dirty="0" smtClean="0">
                <a:latin typeface="PragmaticaC" pitchFamily="50" charset="0"/>
              </a:rPr>
              <a:t>.)</a:t>
            </a:r>
            <a:endParaRPr lang="ru-RU" sz="1600" dirty="0">
              <a:latin typeface="PragmaticaC" pitchFamily="50" charset="0"/>
            </a:endParaRPr>
          </a:p>
          <a:p>
            <a:pPr>
              <a:buFont typeface="Wingdings" pitchFamily="2" charset="2"/>
              <a:buChar char="§"/>
            </a:pPr>
            <a:r>
              <a:rPr lang="ru-RU" sz="1600" dirty="0" smtClean="0">
                <a:latin typeface="PragmaticaC" pitchFamily="50" charset="0"/>
              </a:rPr>
              <a:t>Изучить </a:t>
            </a:r>
            <a:r>
              <a:rPr lang="ru-RU" sz="1600" dirty="0">
                <a:latin typeface="PragmaticaC" pitchFamily="50" charset="0"/>
              </a:rPr>
              <a:t>отзывы </a:t>
            </a:r>
            <a:r>
              <a:rPr lang="ru-RU" sz="1600" dirty="0" smtClean="0">
                <a:latin typeface="PragmaticaC" pitchFamily="50" charset="0"/>
              </a:rPr>
              <a:t>клиентов</a:t>
            </a:r>
            <a:endParaRPr lang="ru-RU" sz="1600" dirty="0">
              <a:latin typeface="PragmaticaC" pitchFamily="50" charset="0"/>
            </a:endParaRPr>
          </a:p>
        </p:txBody>
      </p:sp>
      <p:sp>
        <p:nvSpPr>
          <p:cNvPr id="4" name="Стрелка влево 3"/>
          <p:cNvSpPr/>
          <p:nvPr/>
        </p:nvSpPr>
        <p:spPr>
          <a:xfrm>
            <a:off x="5868144"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87893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4829180" cy="1225536"/>
          </a:xfrm>
        </p:spPr>
        <p:txBody>
          <a:bodyPr>
            <a:normAutofit/>
          </a:bodyPr>
          <a:lstStyle/>
          <a:p>
            <a:pPr algn="l"/>
            <a:r>
              <a:rPr lang="ru-RU" sz="3000" b="1" dirty="0" smtClean="0">
                <a:solidFill>
                  <a:schemeClr val="tx1">
                    <a:lumMod val="65000"/>
                    <a:lumOff val="35000"/>
                  </a:schemeClr>
                </a:solidFill>
                <a:latin typeface="PragmaticaC" pitchFamily="50" charset="0"/>
              </a:rPr>
              <a:t>ПРАВА БАНКА В ОТНОШЕНИИ ВКЛАДОВ</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2046309"/>
            <a:ext cx="8229600" cy="4525963"/>
          </a:xfrm>
        </p:spPr>
        <p:txBody>
          <a:bodyPr>
            <a:noAutofit/>
          </a:bodyPr>
          <a:lstStyle/>
          <a:p>
            <a:pPr marL="0" indent="0">
              <a:buNone/>
            </a:pPr>
            <a:r>
              <a:rPr lang="ru-RU" sz="1600" b="1" dirty="0">
                <a:latin typeface="PragmaticaC" pitchFamily="50" charset="0"/>
              </a:rPr>
              <a:t>Банк праве </a:t>
            </a:r>
          </a:p>
          <a:p>
            <a:r>
              <a:rPr lang="ru-RU" sz="1600" dirty="0">
                <a:latin typeface="PragmaticaC" pitchFamily="50" charset="0"/>
              </a:rPr>
              <a:t>в одностороннем порядке изменять процент по вкладам "до востребования</a:t>
            </a:r>
            <a:r>
              <a:rPr lang="ru-RU" sz="1600" dirty="0" smtClean="0">
                <a:latin typeface="PragmaticaC" pitchFamily="50" charset="0"/>
              </a:rPr>
              <a:t>"</a:t>
            </a:r>
          </a:p>
          <a:p>
            <a:endParaRPr lang="ru-RU" sz="1600" dirty="0" smtClean="0">
              <a:latin typeface="PragmaticaC" pitchFamily="50" charset="0"/>
            </a:endParaRPr>
          </a:p>
          <a:p>
            <a:pPr marL="0" indent="0">
              <a:buNone/>
            </a:pPr>
            <a:r>
              <a:rPr lang="ru-RU" sz="1600" b="1" dirty="0" smtClean="0">
                <a:latin typeface="PragmaticaC" pitchFamily="50" charset="0"/>
              </a:rPr>
              <a:t>Банк не вправе </a:t>
            </a:r>
          </a:p>
          <a:p>
            <a:r>
              <a:rPr lang="ru-RU" sz="1600" dirty="0" smtClean="0">
                <a:latin typeface="PragmaticaC" pitchFamily="50" charset="0"/>
              </a:rPr>
              <a:t>изменять установленный договором банковского вклада процент  по срочным вкладам (т.е. вкладам, заключенным на определенный срок) </a:t>
            </a:r>
          </a:p>
          <a:p>
            <a:r>
              <a:rPr lang="ru-RU" sz="1600" dirty="0" smtClean="0">
                <a:latin typeface="PragmaticaC" pitchFamily="50" charset="0"/>
              </a:rPr>
              <a:t>отказать в возврате срочного вклада по требованию вкладчика. Однако проценты по вкладу выплачиваются в размере, соответствующем размеру процентов вклада «до востребования» или в размере предусмотренном договором банковского вклада.</a:t>
            </a:r>
          </a:p>
          <a:p>
            <a:endParaRPr lang="ru-RU" sz="1600" dirty="0">
              <a:latin typeface="PragmaticaC" pitchFamily="50" charset="0"/>
            </a:endParaRPr>
          </a:p>
        </p:txBody>
      </p:sp>
      <p:sp>
        <p:nvSpPr>
          <p:cNvPr id="2" name="Стрелка влево 1"/>
          <p:cNvSpPr/>
          <p:nvPr/>
        </p:nvSpPr>
        <p:spPr>
          <a:xfrm>
            <a:off x="5796136" y="980728"/>
            <a:ext cx="1800200"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1737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00618" cy="1143000"/>
          </a:xfrm>
        </p:spPr>
        <p:txBody>
          <a:bodyPr>
            <a:normAutofit/>
          </a:bodyPr>
          <a:lstStyle/>
          <a:p>
            <a:pPr algn="l"/>
            <a:r>
              <a:rPr lang="ru-RU" sz="3000" b="1" dirty="0" smtClean="0">
                <a:solidFill>
                  <a:schemeClr val="tx1">
                    <a:lumMod val="65000"/>
                    <a:lumOff val="35000"/>
                  </a:schemeClr>
                </a:solidFill>
                <a:latin typeface="PragmaticaC" pitchFamily="50" charset="0"/>
              </a:rPr>
              <a:t>СТРАХОВАНИЕ ВКЛАДА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2000240"/>
            <a:ext cx="8229600" cy="4125923"/>
          </a:xfrm>
        </p:spPr>
        <p:txBody>
          <a:bodyPr>
            <a:noAutofit/>
          </a:bodyPr>
          <a:lstStyle/>
          <a:p>
            <a:r>
              <a:rPr lang="ru-RU" sz="1800" dirty="0" smtClean="0">
                <a:latin typeface="PragmaticaC" pitchFamily="50" charset="0"/>
              </a:rPr>
              <a:t>1 400 000 рублей - страховое возмещение, </a:t>
            </a:r>
            <a:r>
              <a:rPr lang="ru-RU" sz="1800" dirty="0">
                <a:latin typeface="PragmaticaC" pitchFamily="50" charset="0"/>
              </a:rPr>
              <a:t>гарантируемое государством </a:t>
            </a:r>
            <a:endParaRPr lang="ru-RU" sz="1800" dirty="0" smtClean="0">
              <a:latin typeface="PragmaticaC" pitchFamily="50" charset="0"/>
            </a:endParaRPr>
          </a:p>
          <a:p>
            <a:r>
              <a:rPr lang="ru-RU" sz="1800" dirty="0" smtClean="0">
                <a:latin typeface="PragmaticaC" pitchFamily="50" charset="0"/>
              </a:rPr>
              <a:t>14 дней- срок получения страхового возмещения по вкладу  </a:t>
            </a:r>
          </a:p>
          <a:p>
            <a:endParaRPr lang="ru-RU" sz="1800" dirty="0" smtClean="0">
              <a:latin typeface="PragmaticaC" pitchFamily="50" charset="0"/>
            </a:endParaRPr>
          </a:p>
          <a:p>
            <a:pPr marL="0" indent="0">
              <a:buNone/>
            </a:pPr>
            <a:r>
              <a:rPr lang="ru-RU" sz="1800" dirty="0">
                <a:latin typeface="PragmaticaC" pitchFamily="50" charset="0"/>
              </a:rPr>
              <a:t>Возмещения в рамках государственной гарантии не суммируются, если вклады сделаны в одном банке. Поэтому деньги лучше размещать в разных </a:t>
            </a:r>
            <a:r>
              <a:rPr lang="ru-RU" sz="1800" dirty="0" smtClean="0">
                <a:latin typeface="PragmaticaC" pitchFamily="50" charset="0"/>
              </a:rPr>
              <a:t>учреждениях.</a:t>
            </a:r>
          </a:p>
          <a:p>
            <a:pPr marL="0" indent="0">
              <a:buNone/>
            </a:pPr>
            <a:endParaRPr lang="ru-RU" sz="1800" dirty="0">
              <a:latin typeface="PragmaticaC" pitchFamily="50" charset="0"/>
            </a:endParaRPr>
          </a:p>
          <a:p>
            <a:pPr marL="0" indent="0">
              <a:buNone/>
            </a:pPr>
            <a:r>
              <a:rPr lang="ru-RU" sz="1800" dirty="0" smtClean="0">
                <a:latin typeface="PragmaticaC" pitchFamily="50" charset="0"/>
              </a:rPr>
              <a:t>Если </a:t>
            </a:r>
            <a:r>
              <a:rPr lang="ru-RU" sz="1800" dirty="0">
                <a:latin typeface="PragmaticaC" pitchFamily="50" charset="0"/>
              </a:rPr>
              <a:t>вкладчик имеет несколько вкладов в одном банке, возмещение выплачивается по каждому из вкладов пропорционально их размерам, но не более 1 400 000 рублей в совокупности</a:t>
            </a:r>
          </a:p>
          <a:p>
            <a:endParaRPr lang="ru-RU" dirty="0"/>
          </a:p>
        </p:txBody>
      </p:sp>
      <p:sp>
        <p:nvSpPr>
          <p:cNvPr id="4" name="Стрелка влево 3"/>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89535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5072098" cy="1725602"/>
          </a:xfrm>
        </p:spPr>
        <p:txBody>
          <a:bodyPr>
            <a:noAutofit/>
          </a:bodyPr>
          <a:lstStyle/>
          <a:p>
            <a:pPr algn="l"/>
            <a:r>
              <a:rPr lang="ru-RU" sz="3000" b="1" dirty="0" smtClean="0">
                <a:solidFill>
                  <a:schemeClr val="tx1">
                    <a:lumMod val="65000"/>
                    <a:lumOff val="35000"/>
                  </a:schemeClr>
                </a:solidFill>
                <a:latin typeface="PragmaticaC" pitchFamily="50" charset="0"/>
              </a:rPr>
              <a:t>ПРИЛОЖЕНИЕ. </a:t>
            </a:r>
            <a:br>
              <a:rPr lang="ru-RU" sz="3000" b="1" dirty="0" smtClean="0">
                <a:solidFill>
                  <a:schemeClr val="tx1">
                    <a:lumMod val="65000"/>
                    <a:lumOff val="35000"/>
                  </a:schemeClr>
                </a:solidFill>
                <a:latin typeface="PragmaticaC" pitchFamily="50" charset="0"/>
              </a:rPr>
            </a:br>
            <a:r>
              <a:rPr lang="ru-RU" sz="3000" b="1" dirty="0" smtClean="0">
                <a:solidFill>
                  <a:schemeClr val="tx1">
                    <a:lumMod val="65000"/>
                    <a:lumOff val="35000"/>
                  </a:schemeClr>
                </a:solidFill>
                <a:latin typeface="PragmaticaC" pitchFamily="50" charset="0"/>
              </a:rPr>
              <a:t>ОСНОВНЫЕ НОРМАТИВНО-ПРАВОВЫЕ АКТЫ. </a:t>
            </a: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214282" y="2214554"/>
            <a:ext cx="8643998" cy="4000528"/>
          </a:xfrm>
        </p:spPr>
        <p:txBody>
          <a:bodyPr>
            <a:noAutofit/>
          </a:bodyPr>
          <a:lstStyle/>
          <a:p>
            <a:pPr>
              <a:buFont typeface="Wingdings" pitchFamily="2" charset="2"/>
              <a:buChar char="§"/>
            </a:pPr>
            <a:r>
              <a:rPr lang="ru-RU" sz="1400" dirty="0">
                <a:latin typeface="PragmaticaC" pitchFamily="50" charset="0"/>
              </a:rPr>
              <a:t>Федеральный закон от 21.12.2013 N </a:t>
            </a:r>
            <a:r>
              <a:rPr lang="ru-RU" sz="1400" dirty="0" smtClean="0">
                <a:latin typeface="PragmaticaC" pitchFamily="50" charset="0"/>
              </a:rPr>
              <a:t>353-ФЗ «О </a:t>
            </a:r>
            <a:r>
              <a:rPr lang="ru-RU" sz="1400" dirty="0">
                <a:latin typeface="PragmaticaC" pitchFamily="50" charset="0"/>
              </a:rPr>
              <a:t>потребительском кредите (займе</a:t>
            </a:r>
            <a:r>
              <a:rPr lang="ru-RU" sz="1400" dirty="0" smtClean="0">
                <a:latin typeface="PragmaticaC" pitchFamily="50" charset="0"/>
              </a:rPr>
              <a:t>)»</a:t>
            </a:r>
          </a:p>
          <a:p>
            <a:pPr>
              <a:buFont typeface="Wingdings" pitchFamily="2" charset="2"/>
              <a:buChar char="§"/>
            </a:pPr>
            <a:r>
              <a:rPr lang="ru-RU" sz="1400" dirty="0">
                <a:latin typeface="PragmaticaC" pitchFamily="50" charset="0"/>
              </a:rPr>
              <a:t>Федеральный закон от 02.07.2010 N </a:t>
            </a:r>
            <a:r>
              <a:rPr lang="ru-RU" sz="1400" dirty="0" smtClean="0">
                <a:latin typeface="PragmaticaC" pitchFamily="50" charset="0"/>
              </a:rPr>
              <a:t>151-ФЗ «О </a:t>
            </a:r>
            <a:r>
              <a:rPr lang="ru-RU" sz="1400" dirty="0" err="1">
                <a:latin typeface="PragmaticaC" pitchFamily="50" charset="0"/>
              </a:rPr>
              <a:t>микрофинансовой</a:t>
            </a:r>
            <a:r>
              <a:rPr lang="ru-RU" sz="1400" dirty="0">
                <a:latin typeface="PragmaticaC" pitchFamily="50" charset="0"/>
              </a:rPr>
              <a:t> деятельности и </a:t>
            </a:r>
            <a:r>
              <a:rPr lang="ru-RU" sz="1400" dirty="0" err="1">
                <a:latin typeface="PragmaticaC" pitchFamily="50" charset="0"/>
              </a:rPr>
              <a:t>микрофинансовых</a:t>
            </a:r>
            <a:r>
              <a:rPr lang="ru-RU" sz="1400" dirty="0">
                <a:latin typeface="PragmaticaC" pitchFamily="50" charset="0"/>
              </a:rPr>
              <a:t> </a:t>
            </a:r>
            <a:r>
              <a:rPr lang="ru-RU" sz="1400" dirty="0" smtClean="0">
                <a:latin typeface="PragmaticaC" pitchFamily="50" charset="0"/>
              </a:rPr>
              <a:t>организациях»</a:t>
            </a:r>
            <a:endParaRPr lang="ru-RU" sz="1400" dirty="0">
              <a:latin typeface="PragmaticaC" pitchFamily="50" charset="0"/>
            </a:endParaRPr>
          </a:p>
          <a:p>
            <a:pPr>
              <a:buFont typeface="Wingdings" pitchFamily="2" charset="2"/>
              <a:buChar char="§"/>
            </a:pPr>
            <a:r>
              <a:rPr lang="ru-RU" sz="1400" dirty="0" smtClean="0">
                <a:latin typeface="PragmaticaC" pitchFamily="50" charset="0"/>
              </a:rPr>
              <a:t>Закон </a:t>
            </a:r>
            <a:r>
              <a:rPr lang="ru-RU" sz="1400" dirty="0">
                <a:latin typeface="PragmaticaC" pitchFamily="50" charset="0"/>
              </a:rPr>
              <a:t>РФ от 07.02.1992 N </a:t>
            </a:r>
            <a:r>
              <a:rPr lang="ru-RU" sz="1400" dirty="0" smtClean="0">
                <a:latin typeface="PragmaticaC" pitchFamily="50" charset="0"/>
              </a:rPr>
              <a:t>2300-1 «О </a:t>
            </a:r>
            <a:r>
              <a:rPr lang="ru-RU" sz="1400" dirty="0">
                <a:latin typeface="PragmaticaC" pitchFamily="50" charset="0"/>
              </a:rPr>
              <a:t>защите прав </a:t>
            </a:r>
            <a:r>
              <a:rPr lang="ru-RU" sz="1400" dirty="0" smtClean="0">
                <a:latin typeface="PragmaticaC" pitchFamily="50" charset="0"/>
              </a:rPr>
              <a:t>потребителей»</a:t>
            </a:r>
            <a:endParaRPr lang="ru-RU" sz="1400" dirty="0">
              <a:latin typeface="PragmaticaC" pitchFamily="50" charset="0"/>
            </a:endParaRPr>
          </a:p>
          <a:p>
            <a:pPr>
              <a:buFont typeface="Wingdings" pitchFamily="2" charset="2"/>
              <a:buChar char="§"/>
            </a:pPr>
            <a:r>
              <a:rPr lang="ru-RU" sz="1400" dirty="0" smtClean="0">
                <a:latin typeface="PragmaticaC" pitchFamily="50" charset="0"/>
              </a:rPr>
              <a:t>Федеральный </a:t>
            </a:r>
            <a:r>
              <a:rPr lang="ru-RU" sz="1400" dirty="0">
                <a:latin typeface="PragmaticaC" pitchFamily="50" charset="0"/>
              </a:rPr>
              <a:t>закон от 04.06.2018 N </a:t>
            </a:r>
            <a:r>
              <a:rPr lang="ru-RU" sz="1400" dirty="0" smtClean="0">
                <a:latin typeface="PragmaticaC" pitchFamily="50" charset="0"/>
              </a:rPr>
              <a:t>123-ФЗ «Об </a:t>
            </a:r>
            <a:r>
              <a:rPr lang="ru-RU" sz="1400" dirty="0">
                <a:latin typeface="PragmaticaC" pitchFamily="50" charset="0"/>
              </a:rPr>
              <a:t>уполномоченном по правам потребителей финансовых </a:t>
            </a:r>
            <a:r>
              <a:rPr lang="ru-RU" sz="1400" dirty="0" smtClean="0">
                <a:latin typeface="PragmaticaC" pitchFamily="50" charset="0"/>
              </a:rPr>
              <a:t>услуг»</a:t>
            </a:r>
            <a:endParaRPr lang="en-US" sz="1400" dirty="0" smtClean="0">
              <a:latin typeface="PragmaticaC" pitchFamily="50" charset="0"/>
            </a:endParaRPr>
          </a:p>
          <a:p>
            <a:pPr>
              <a:buFont typeface="Wingdings" pitchFamily="2" charset="2"/>
              <a:buChar char="§"/>
            </a:pPr>
            <a:r>
              <a:rPr lang="ru-RU" sz="1400" dirty="0">
                <a:latin typeface="PragmaticaC" pitchFamily="50" charset="0"/>
              </a:rPr>
              <a:t>Федеральный закон от 03.07.2016 N 230-ФЗ </a:t>
            </a:r>
            <a:r>
              <a:rPr lang="ru-RU" sz="1400" dirty="0" smtClean="0">
                <a:latin typeface="PragmaticaC" pitchFamily="50" charset="0"/>
              </a:rPr>
              <a:t>«О </a:t>
            </a:r>
            <a:r>
              <a:rPr lang="ru-RU" sz="1400" dirty="0">
                <a:latin typeface="PragmaticaC" pitchFamily="50" charset="0"/>
              </a:rPr>
              <a:t>защите прав и законных интересов физических лиц при осуществлении деятельности по возврату просроченной задолженности и о внесении изменений в Федеральный закон </a:t>
            </a:r>
            <a:r>
              <a:rPr lang="ru-RU" sz="1400" dirty="0" smtClean="0">
                <a:latin typeface="PragmaticaC" pitchFamily="50" charset="0"/>
              </a:rPr>
              <a:t>«О </a:t>
            </a:r>
            <a:r>
              <a:rPr lang="ru-RU" sz="1400" dirty="0" err="1">
                <a:latin typeface="PragmaticaC" pitchFamily="50" charset="0"/>
              </a:rPr>
              <a:t>микрофинансовой</a:t>
            </a:r>
            <a:r>
              <a:rPr lang="ru-RU" sz="1400" dirty="0">
                <a:latin typeface="PragmaticaC" pitchFamily="50" charset="0"/>
              </a:rPr>
              <a:t> деятельности и </a:t>
            </a:r>
            <a:r>
              <a:rPr lang="ru-RU" sz="1400" dirty="0" err="1">
                <a:latin typeface="PragmaticaC" pitchFamily="50" charset="0"/>
              </a:rPr>
              <a:t>микрофинансовых</a:t>
            </a:r>
            <a:r>
              <a:rPr lang="ru-RU" sz="1400" dirty="0">
                <a:latin typeface="PragmaticaC" pitchFamily="50" charset="0"/>
              </a:rPr>
              <a:t> </a:t>
            </a:r>
            <a:r>
              <a:rPr lang="ru-RU" sz="1400" dirty="0" smtClean="0">
                <a:latin typeface="PragmaticaC" pitchFamily="50" charset="0"/>
              </a:rPr>
              <a:t>организациях»</a:t>
            </a:r>
          </a:p>
          <a:p>
            <a:pPr>
              <a:buFont typeface="Wingdings" pitchFamily="2" charset="2"/>
              <a:buChar char="§"/>
            </a:pPr>
            <a:r>
              <a:rPr lang="ru-RU" sz="1400" dirty="0">
                <a:latin typeface="PragmaticaC" pitchFamily="50" charset="0"/>
              </a:rPr>
              <a:t>Федеральный закон от 23.12.2003 N </a:t>
            </a:r>
            <a:r>
              <a:rPr lang="ru-RU" sz="1400" dirty="0" smtClean="0">
                <a:latin typeface="PragmaticaC" pitchFamily="50" charset="0"/>
              </a:rPr>
              <a:t>177-ФЗ «О </a:t>
            </a:r>
            <a:r>
              <a:rPr lang="ru-RU" sz="1400" dirty="0">
                <a:latin typeface="PragmaticaC" pitchFamily="50" charset="0"/>
              </a:rPr>
              <a:t>страховании вкладов в банках Российской </a:t>
            </a:r>
            <a:r>
              <a:rPr lang="ru-RU" sz="1400" dirty="0" smtClean="0">
                <a:latin typeface="PragmaticaC" pitchFamily="50" charset="0"/>
              </a:rPr>
              <a:t>Федерации» </a:t>
            </a:r>
            <a:endParaRPr lang="ru-RU" sz="1400" dirty="0">
              <a:latin typeface="PragmaticaC" pitchFamily="50" charset="0"/>
            </a:endParaRPr>
          </a:p>
          <a:p>
            <a:pPr marL="0" indent="0">
              <a:buNone/>
            </a:pPr>
            <a:endParaRPr lang="ru-RU" sz="1400" dirty="0">
              <a:latin typeface="PragmaticaC" pitchFamily="50" charset="0"/>
            </a:endParaRPr>
          </a:p>
          <a:p>
            <a:pPr marL="0" indent="0">
              <a:buNone/>
            </a:pPr>
            <a:endParaRPr lang="ru-RU" sz="1400" dirty="0">
              <a:latin typeface="PragmaticaC" pitchFamily="50" charset="0"/>
            </a:endParaRPr>
          </a:p>
        </p:txBody>
      </p:sp>
      <p:sp>
        <p:nvSpPr>
          <p:cNvPr id="5" name="Прямоугольник 4"/>
          <p:cNvSpPr/>
          <p:nvPr/>
        </p:nvSpPr>
        <p:spPr>
          <a:xfrm>
            <a:off x="5796136" y="1052736"/>
            <a:ext cx="194421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лево 3"/>
          <p:cNvSpPr/>
          <p:nvPr/>
        </p:nvSpPr>
        <p:spPr>
          <a:xfrm>
            <a:off x="5796136" y="980728"/>
            <a:ext cx="1944216"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5253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ru-RU" b="1" dirty="0" smtClean="0">
              <a:solidFill>
                <a:schemeClr val="tx1">
                  <a:lumMod val="65000"/>
                  <a:lumOff val="35000"/>
                </a:schemeClr>
              </a:solidFill>
              <a:latin typeface="PragmaticaC" pitchFamily="50" charset="0"/>
            </a:endParaRPr>
          </a:p>
          <a:p>
            <a:pPr marL="0" indent="0" algn="ctr">
              <a:buNone/>
            </a:pPr>
            <a:endParaRPr lang="ru-RU" b="1" dirty="0" smtClean="0">
              <a:solidFill>
                <a:schemeClr val="tx1">
                  <a:lumMod val="65000"/>
                  <a:lumOff val="35000"/>
                </a:schemeClr>
              </a:solidFill>
              <a:latin typeface="PragmaticaC" pitchFamily="50" charset="0"/>
            </a:endParaRPr>
          </a:p>
          <a:p>
            <a:pPr marL="0" indent="0" algn="ctr">
              <a:buNone/>
            </a:pPr>
            <a:r>
              <a:rPr lang="ru-RU" b="1" dirty="0" smtClean="0">
                <a:solidFill>
                  <a:schemeClr val="tx1">
                    <a:lumMod val="65000"/>
                    <a:lumOff val="35000"/>
                  </a:schemeClr>
                </a:solidFill>
                <a:latin typeface="PragmaticaC" pitchFamily="50" charset="0"/>
              </a:rPr>
              <a:t>МАРШРУТЫ ОБРАЩЕНИЙ ПРИ НАРУШЕНИИ ПРАВ ПОТРЕБИТЕЛЕЙ ФИНАНСОВЫХ УСЛУГ</a:t>
            </a:r>
            <a:endParaRPr lang="ru-RU" b="1" dirty="0">
              <a:solidFill>
                <a:schemeClr val="tx1">
                  <a:lumMod val="65000"/>
                  <a:lumOff val="35000"/>
                </a:schemeClr>
              </a:solidFill>
              <a:latin typeface="PragmaticaC" pitchFamily="50" charset="0"/>
            </a:endParaRPr>
          </a:p>
        </p:txBody>
      </p:sp>
      <p:sp>
        <p:nvSpPr>
          <p:cNvPr id="2" name="Стрелка влево 1"/>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9370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ru-RU" b="1" dirty="0" smtClean="0">
              <a:solidFill>
                <a:schemeClr val="tx1">
                  <a:lumMod val="65000"/>
                  <a:lumOff val="35000"/>
                </a:schemeClr>
              </a:solidFill>
              <a:latin typeface="PragmaticaC" pitchFamily="50" charset="0"/>
            </a:endParaRPr>
          </a:p>
          <a:p>
            <a:pPr marL="0" indent="0" algn="ctr">
              <a:buNone/>
            </a:pPr>
            <a:endParaRPr lang="ru-RU" b="1" dirty="0" smtClean="0">
              <a:solidFill>
                <a:schemeClr val="tx1">
                  <a:lumMod val="65000"/>
                  <a:lumOff val="35000"/>
                </a:schemeClr>
              </a:solidFill>
              <a:latin typeface="PragmaticaC" pitchFamily="50" charset="0"/>
            </a:endParaRPr>
          </a:p>
        </p:txBody>
      </p:sp>
      <p:graphicFrame>
        <p:nvGraphicFramePr>
          <p:cNvPr id="4" name="Объект 3"/>
          <p:cNvGraphicFramePr>
            <a:graphicFrameLocks/>
          </p:cNvGraphicFramePr>
          <p:nvPr>
            <p:extLst>
              <p:ext uri="{D42A27DB-BD31-4B8C-83A1-F6EECF244321}">
                <p14:modId xmlns:p14="http://schemas.microsoft.com/office/powerpoint/2010/main" val="522854503"/>
              </p:ext>
            </p:extLst>
          </p:nvPr>
        </p:nvGraphicFramePr>
        <p:xfrm>
          <a:off x="1403648" y="1628800"/>
          <a:ext cx="640871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Заголовок 1"/>
          <p:cNvSpPr>
            <a:spLocks noGrp="1"/>
          </p:cNvSpPr>
          <p:nvPr>
            <p:ph type="title"/>
          </p:nvPr>
        </p:nvSpPr>
        <p:spPr>
          <a:xfrm>
            <a:off x="251520" y="332656"/>
            <a:ext cx="5572164" cy="928694"/>
          </a:xfrm>
        </p:spPr>
        <p:txBody>
          <a:bodyPr>
            <a:noAutofit/>
          </a:bodyPr>
          <a:lstStyle/>
          <a:p>
            <a:pPr algn="l"/>
            <a:r>
              <a:rPr lang="ru-RU" sz="3000" b="1" dirty="0" smtClean="0">
                <a:solidFill>
                  <a:schemeClr val="tx1">
                    <a:lumMod val="65000"/>
                    <a:lumOff val="35000"/>
                  </a:schemeClr>
                </a:solidFill>
                <a:latin typeface="PragmaticaC" pitchFamily="50" charset="0"/>
              </a:rPr>
              <a:t>КУДА ОБРАЩАТЬСЯ, ЕСЛИ ПРАВА НАРУШАЮТ</a:t>
            </a:r>
            <a:endParaRPr lang="ru-RU" sz="3000" b="1" dirty="0">
              <a:solidFill>
                <a:schemeClr val="tx1">
                  <a:lumMod val="65000"/>
                  <a:lumOff val="35000"/>
                </a:schemeClr>
              </a:solidFill>
              <a:latin typeface="PragmaticaC" pitchFamily="50" charset="0"/>
            </a:endParaRPr>
          </a:p>
        </p:txBody>
      </p:sp>
      <p:sp>
        <p:nvSpPr>
          <p:cNvPr id="6" name="Стрелка влево 5"/>
          <p:cNvSpPr/>
          <p:nvPr/>
        </p:nvSpPr>
        <p:spPr>
          <a:xfrm>
            <a:off x="5796136" y="980728"/>
            <a:ext cx="194421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7859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5572164" cy="928694"/>
          </a:xfrm>
        </p:spPr>
        <p:txBody>
          <a:bodyPr>
            <a:noAutofit/>
          </a:bodyPr>
          <a:lstStyle/>
          <a:p>
            <a:pPr algn="l"/>
            <a:r>
              <a:rPr lang="ru-RU" sz="3000" b="1" dirty="0" smtClean="0">
                <a:solidFill>
                  <a:schemeClr val="tx1">
                    <a:lumMod val="65000"/>
                    <a:lumOff val="35000"/>
                  </a:schemeClr>
                </a:solidFill>
                <a:latin typeface="PragmaticaC" pitchFamily="50" charset="0"/>
              </a:rPr>
              <a:t>НАДЗОРНЫЕ ОРГАНЫ  </a:t>
            </a:r>
            <a:r>
              <a:rPr lang="ru-RU" sz="3000" b="1" dirty="0">
                <a:solidFill>
                  <a:schemeClr val="tx1">
                    <a:lumMod val="65000"/>
                    <a:lumOff val="35000"/>
                  </a:schemeClr>
                </a:solidFill>
                <a:latin typeface="PragmaticaC" pitchFamily="50" charset="0"/>
              </a:rPr>
              <a:t/>
            </a:r>
            <a:br>
              <a:rPr lang="ru-RU" sz="3000" b="1" dirty="0">
                <a:solidFill>
                  <a:schemeClr val="tx1">
                    <a:lumMod val="65000"/>
                    <a:lumOff val="35000"/>
                  </a:schemeClr>
                </a:solidFill>
                <a:latin typeface="PragmaticaC" pitchFamily="50" charset="0"/>
              </a:rPr>
            </a:br>
            <a:endParaRPr lang="ru-RU" sz="3000" b="1" dirty="0">
              <a:solidFill>
                <a:schemeClr val="tx1">
                  <a:lumMod val="65000"/>
                  <a:lumOff val="35000"/>
                </a:schemeClr>
              </a:solidFill>
              <a:latin typeface="PragmaticaC" pitchFamily="50" charset="0"/>
            </a:endParaRPr>
          </a:p>
        </p:txBody>
      </p:sp>
      <p:sp>
        <p:nvSpPr>
          <p:cNvPr id="3" name="Объект 2"/>
          <p:cNvSpPr>
            <a:spLocks noGrp="1"/>
          </p:cNvSpPr>
          <p:nvPr>
            <p:ph idx="1"/>
          </p:nvPr>
        </p:nvSpPr>
        <p:spPr>
          <a:xfrm>
            <a:off x="457200" y="1571612"/>
            <a:ext cx="8229600" cy="5092048"/>
          </a:xfrm>
        </p:spPr>
        <p:txBody>
          <a:bodyPr>
            <a:noAutofit/>
          </a:bodyPr>
          <a:lstStyle/>
          <a:p>
            <a:pPr marL="0" indent="0">
              <a:buNone/>
            </a:pPr>
            <a:endParaRPr lang="ru-RU" sz="1150" dirty="0" smtClean="0">
              <a:latin typeface="PragmaticaC" pitchFamily="50" charset="0"/>
            </a:endParaRPr>
          </a:p>
          <a:p>
            <a:endParaRPr lang="ru-RU" sz="600" dirty="0">
              <a:latin typeface="PragmaticaC" pitchFamily="50" charset="0"/>
            </a:endParaRPr>
          </a:p>
        </p:txBody>
      </p:sp>
      <p:graphicFrame>
        <p:nvGraphicFramePr>
          <p:cNvPr id="4" name="Объект 3"/>
          <p:cNvGraphicFramePr>
            <a:graphicFrameLocks/>
          </p:cNvGraphicFramePr>
          <p:nvPr>
            <p:extLst>
              <p:ext uri="{D42A27DB-BD31-4B8C-83A1-F6EECF244321}">
                <p14:modId xmlns:p14="http://schemas.microsoft.com/office/powerpoint/2010/main" val="53506464"/>
              </p:ext>
            </p:extLst>
          </p:nvPr>
        </p:nvGraphicFramePr>
        <p:xfrm>
          <a:off x="251520" y="1268760"/>
          <a:ext cx="8784976" cy="5544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Стрелка влево 4"/>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29901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356"/>
            <a:ext cx="6000760" cy="562074"/>
          </a:xfrm>
        </p:spPr>
        <p:txBody>
          <a:bodyPr>
            <a:noAutofit/>
          </a:bodyPr>
          <a:lstStyle/>
          <a:p>
            <a:pPr algn="l"/>
            <a:r>
              <a:rPr lang="ru-RU" sz="2400" b="1" dirty="0" smtClean="0">
                <a:solidFill>
                  <a:schemeClr val="tx1">
                    <a:lumMod val="65000"/>
                    <a:lumOff val="35000"/>
                  </a:schemeClr>
                </a:solidFill>
                <a:latin typeface="PragmaticaC" pitchFamily="50" charset="0"/>
              </a:rPr>
              <a:t>ЦЕНТРАЛЬНЫЙ БАНК РОССИЙСКОЙ ФЕДЕРАЦИИ (БАНК РОССИИ) – ГЛАВНЫЙ РЕГУЛЯТОР ФИНАНСОВОЙ ДЕЯТЕЛЬНОСТИ  </a:t>
            </a:r>
            <a:endParaRPr lang="ru-RU" sz="2400" b="1" dirty="0">
              <a:solidFill>
                <a:schemeClr val="tx1">
                  <a:lumMod val="65000"/>
                  <a:lumOff val="35000"/>
                </a:schemeClr>
              </a:solidFill>
              <a:latin typeface="PragmaticaC" pitchFamily="50" charset="0"/>
            </a:endParaRPr>
          </a:p>
        </p:txBody>
      </p:sp>
      <p:sp>
        <p:nvSpPr>
          <p:cNvPr id="4" name="Объект 2"/>
          <p:cNvSpPr txBox="1">
            <a:spLocks/>
          </p:cNvSpPr>
          <p:nvPr/>
        </p:nvSpPr>
        <p:spPr>
          <a:xfrm>
            <a:off x="285720" y="1988840"/>
            <a:ext cx="8750776" cy="4752528"/>
          </a:xfrm>
          <a:prstGeom prst="rect">
            <a:avLst/>
          </a:prstGeom>
        </p:spPr>
        <p:txBody>
          <a:bodyPr vert="horz" lIns="91440" tIns="45720" rIns="91440" bIns="45720" numCol="2"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ru-RU" sz="4600" b="1" dirty="0" smtClean="0">
                <a:solidFill>
                  <a:prstClr val="black"/>
                </a:solidFill>
                <a:latin typeface="PragmaticaC" pitchFamily="50" charset="0"/>
              </a:rPr>
              <a:t>Кредиты </a:t>
            </a:r>
          </a:p>
          <a:p>
            <a:r>
              <a:rPr lang="ru-RU" sz="4600" dirty="0" smtClean="0">
                <a:solidFill>
                  <a:prstClr val="black"/>
                </a:solidFill>
                <a:latin typeface="PragmaticaC" pitchFamily="50" charset="0"/>
              </a:rPr>
              <a:t>невозможность выполнять обязательства по кредитному договору;</a:t>
            </a:r>
          </a:p>
          <a:p>
            <a:r>
              <a:rPr lang="ru-RU" sz="4600" dirty="0" smtClean="0">
                <a:solidFill>
                  <a:prstClr val="black"/>
                </a:solidFill>
                <a:latin typeface="PragmaticaC" pitchFamily="50" charset="0"/>
              </a:rPr>
              <a:t>неправомерные действия коллекторов;</a:t>
            </a:r>
          </a:p>
          <a:p>
            <a:r>
              <a:rPr lang="ru-RU" sz="4600" dirty="0" smtClean="0">
                <a:solidFill>
                  <a:prstClr val="black"/>
                </a:solidFill>
                <a:latin typeface="PragmaticaC" pitchFamily="50" charset="0"/>
              </a:rPr>
              <a:t>списание денежных средств без согласия клиента в целях погашения кредита;</a:t>
            </a:r>
          </a:p>
          <a:p>
            <a:r>
              <a:rPr lang="ru-RU" sz="4600" dirty="0" smtClean="0">
                <a:solidFill>
                  <a:prstClr val="black"/>
                </a:solidFill>
                <a:latin typeface="PragmaticaC" pitchFamily="50" charset="0"/>
              </a:rPr>
              <a:t>высокий процент по кредиту;</a:t>
            </a:r>
          </a:p>
          <a:p>
            <a:r>
              <a:rPr lang="ru-RU" sz="4600" dirty="0" smtClean="0">
                <a:solidFill>
                  <a:prstClr val="black"/>
                </a:solidFill>
                <a:latin typeface="PragmaticaC" pitchFamily="50" charset="0"/>
              </a:rPr>
              <a:t>невозможность погашения кредитов в иностранной валюте в связи с изменением курса;</a:t>
            </a:r>
          </a:p>
          <a:p>
            <a:r>
              <a:rPr lang="ru-RU" sz="4600" dirty="0" smtClean="0">
                <a:solidFill>
                  <a:prstClr val="black"/>
                </a:solidFill>
                <a:latin typeface="PragmaticaC" pitchFamily="50" charset="0"/>
              </a:rPr>
              <a:t>навязывание дополнительных услуг при заключении договора;</a:t>
            </a:r>
          </a:p>
          <a:p>
            <a:r>
              <a:rPr lang="ru-RU" sz="4600" dirty="0" smtClean="0">
                <a:solidFill>
                  <a:prstClr val="black"/>
                </a:solidFill>
                <a:latin typeface="PragmaticaC" pitchFamily="50" charset="0"/>
              </a:rPr>
              <a:t>отказ от выдачи документов по кредиту;</a:t>
            </a:r>
          </a:p>
          <a:p>
            <a:r>
              <a:rPr lang="ru-RU" sz="4600" dirty="0" smtClean="0">
                <a:solidFill>
                  <a:prstClr val="black"/>
                </a:solidFill>
                <a:latin typeface="PragmaticaC" pitchFamily="50" charset="0"/>
              </a:rPr>
              <a:t>разглашение персональных данных;</a:t>
            </a:r>
          </a:p>
          <a:p>
            <a:r>
              <a:rPr lang="ru-RU" sz="4600" dirty="0" smtClean="0">
                <a:solidFill>
                  <a:prstClr val="black"/>
                </a:solidFill>
                <a:latin typeface="PragmaticaC" pitchFamily="50" charset="0"/>
              </a:rPr>
              <a:t>высокие штрафы, комиссии и пени по кредитам;</a:t>
            </a:r>
          </a:p>
          <a:p>
            <a:r>
              <a:rPr lang="ru-RU" sz="4600" dirty="0" smtClean="0">
                <a:solidFill>
                  <a:prstClr val="black"/>
                </a:solidFill>
                <a:latin typeface="PragmaticaC" pitchFamily="50" charset="0"/>
              </a:rPr>
              <a:t>отказ от заключения кредитного договора;</a:t>
            </a:r>
          </a:p>
          <a:p>
            <a:r>
              <a:rPr lang="ru-RU" sz="4600" dirty="0" smtClean="0">
                <a:solidFill>
                  <a:prstClr val="black"/>
                </a:solidFill>
                <a:latin typeface="PragmaticaC" pitchFamily="50" charset="0"/>
              </a:rPr>
              <a:t>неправомерная выдача кредита (в т.ч. выдача по утраченным паспортам, выдача недееспособному гражданину);</a:t>
            </a:r>
          </a:p>
          <a:p>
            <a:r>
              <a:rPr lang="ru-RU" sz="4600" dirty="0" smtClean="0">
                <a:solidFill>
                  <a:prstClr val="black"/>
                </a:solidFill>
                <a:latin typeface="PragmaticaC" pitchFamily="50" charset="0"/>
              </a:rPr>
              <a:t>некорректная информация в бюро кредитных историй;</a:t>
            </a:r>
          </a:p>
          <a:p>
            <a:r>
              <a:rPr lang="ru-RU" sz="4600" dirty="0" smtClean="0">
                <a:solidFill>
                  <a:prstClr val="black"/>
                </a:solidFill>
                <a:latin typeface="PragmaticaC" pitchFamily="50" charset="0"/>
              </a:rPr>
              <a:t>проблемы с погашением (включая отказ от реструктуризации и рефинансирования);</a:t>
            </a:r>
          </a:p>
          <a:p>
            <a:r>
              <a:rPr lang="ru-RU" sz="4600" dirty="0" smtClean="0">
                <a:solidFill>
                  <a:prstClr val="black"/>
                </a:solidFill>
                <a:latin typeface="PragmaticaC" pitchFamily="50" charset="0"/>
              </a:rPr>
              <a:t>исключение номера телефона физического лица из базы автодозвона;</a:t>
            </a:r>
          </a:p>
          <a:p>
            <a:pPr marL="0" indent="0">
              <a:buFont typeface="Arial" pitchFamily="34" charset="0"/>
              <a:buNone/>
            </a:pPr>
            <a:endParaRPr lang="ru-RU" sz="4600" dirty="0" smtClean="0">
              <a:solidFill>
                <a:prstClr val="black"/>
              </a:solidFill>
              <a:latin typeface="PragmaticaC" pitchFamily="50" charset="0"/>
            </a:endParaRPr>
          </a:p>
          <a:p>
            <a:endParaRPr lang="ru-RU" sz="4600" dirty="0" smtClean="0">
              <a:solidFill>
                <a:prstClr val="black"/>
              </a:solidFill>
              <a:latin typeface="PragmaticaC" pitchFamily="50" charset="0"/>
            </a:endParaRPr>
          </a:p>
          <a:p>
            <a:pPr marL="0" indent="0">
              <a:buFont typeface="Arial" pitchFamily="34" charset="0"/>
              <a:buNone/>
            </a:pPr>
            <a:endParaRPr lang="ru-RU" dirty="0">
              <a:solidFill>
                <a:prstClr val="black"/>
              </a:solidFill>
            </a:endParaRPr>
          </a:p>
        </p:txBody>
      </p:sp>
      <p:sp>
        <p:nvSpPr>
          <p:cNvPr id="3" name="Стрелка влево 2"/>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2446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356"/>
            <a:ext cx="6000760" cy="562074"/>
          </a:xfrm>
        </p:spPr>
        <p:txBody>
          <a:bodyPr>
            <a:noAutofit/>
          </a:bodyPr>
          <a:lstStyle/>
          <a:p>
            <a:pPr algn="l"/>
            <a:r>
              <a:rPr lang="ru-RU" sz="2400" b="1" dirty="0" smtClean="0">
                <a:solidFill>
                  <a:schemeClr val="tx1">
                    <a:lumMod val="65000"/>
                    <a:lumOff val="35000"/>
                  </a:schemeClr>
                </a:solidFill>
                <a:latin typeface="PragmaticaC" pitchFamily="50" charset="0"/>
              </a:rPr>
              <a:t>ЦЕНТРАЛЬНЫЙ БАНК РОССИЙСКОЙ ФЕДЕРАЦИИ (БАНК РОССИИ) – ГЛАВНЫЙ РЕГУЛЯТОР ФИНАНСОВОЙ ДЕЯТЕЛЬНОСТИ  </a:t>
            </a:r>
            <a:endParaRPr lang="ru-RU" sz="2400" b="1" dirty="0">
              <a:solidFill>
                <a:schemeClr val="tx1">
                  <a:lumMod val="65000"/>
                  <a:lumOff val="35000"/>
                </a:schemeClr>
              </a:solidFill>
              <a:latin typeface="PragmaticaC" pitchFamily="50" charset="0"/>
            </a:endParaRPr>
          </a:p>
        </p:txBody>
      </p:sp>
      <p:sp>
        <p:nvSpPr>
          <p:cNvPr id="4" name="Объект 2"/>
          <p:cNvSpPr txBox="1">
            <a:spLocks/>
          </p:cNvSpPr>
          <p:nvPr/>
        </p:nvSpPr>
        <p:spPr>
          <a:xfrm>
            <a:off x="285720" y="1988840"/>
            <a:ext cx="8750776" cy="4752528"/>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ru-RU" b="1" dirty="0" smtClean="0">
                <a:solidFill>
                  <a:prstClr val="black"/>
                </a:solidFill>
                <a:latin typeface="PragmaticaC" pitchFamily="50" charset="0"/>
              </a:rPr>
              <a:t>Вклады </a:t>
            </a:r>
          </a:p>
          <a:p>
            <a:r>
              <a:rPr lang="ru-RU" dirty="0" smtClean="0">
                <a:solidFill>
                  <a:prstClr val="black"/>
                </a:solidFill>
                <a:latin typeface="PragmaticaC" pitchFamily="50" charset="0"/>
              </a:rPr>
              <a:t>невозможность получения возмещения по вкладам;</a:t>
            </a:r>
          </a:p>
          <a:p>
            <a:r>
              <a:rPr lang="ru-RU" dirty="0" smtClean="0">
                <a:solidFill>
                  <a:prstClr val="black"/>
                </a:solidFill>
                <a:latin typeface="PragmaticaC" pitchFamily="50" charset="0"/>
              </a:rPr>
              <a:t>несогласие с размером страхового возмещения за вклад.</a:t>
            </a:r>
          </a:p>
          <a:p>
            <a:pPr marL="0" indent="0">
              <a:buFont typeface="Arial" pitchFamily="34" charset="0"/>
              <a:buNone/>
            </a:pPr>
            <a:endParaRPr lang="ru-RU" sz="4600" dirty="0" smtClean="0">
              <a:solidFill>
                <a:prstClr val="black"/>
              </a:solidFill>
              <a:latin typeface="PragmaticaC" pitchFamily="50" charset="0"/>
            </a:endParaRPr>
          </a:p>
          <a:p>
            <a:pPr marL="0" indent="0">
              <a:buFont typeface="Arial" pitchFamily="34" charset="0"/>
              <a:buNone/>
            </a:pPr>
            <a:endParaRPr lang="ru-RU" dirty="0">
              <a:solidFill>
                <a:prstClr val="black"/>
              </a:solidFill>
            </a:endParaRPr>
          </a:p>
        </p:txBody>
      </p:sp>
      <p:sp>
        <p:nvSpPr>
          <p:cNvPr id="3" name="Стрелка влево 2"/>
          <p:cNvSpPr/>
          <p:nvPr/>
        </p:nvSpPr>
        <p:spPr>
          <a:xfrm>
            <a:off x="5868144"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2446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356"/>
            <a:ext cx="6000760" cy="562074"/>
          </a:xfrm>
        </p:spPr>
        <p:txBody>
          <a:bodyPr>
            <a:noAutofit/>
          </a:bodyPr>
          <a:lstStyle/>
          <a:p>
            <a:pPr algn="l"/>
            <a:r>
              <a:rPr lang="ru-RU" sz="2400" b="1" dirty="0" smtClean="0">
                <a:solidFill>
                  <a:schemeClr val="tx1">
                    <a:lumMod val="65000"/>
                    <a:lumOff val="35000"/>
                  </a:schemeClr>
                </a:solidFill>
                <a:latin typeface="PragmaticaC" pitchFamily="50" charset="0"/>
              </a:rPr>
              <a:t>ЦЕНТРАЛЬНЫЙ БАНК РОССИЙСКОЙ ФЕДЕРАЦИИ (БАНК РОССИИ) – ГЛАВНЫЙ РЕГУЛЯТОР ФИНАНСОВОЙ ДЕЯТЕЛЬНОСТИ  </a:t>
            </a:r>
            <a:endParaRPr lang="ru-RU" sz="2400" b="1" dirty="0">
              <a:solidFill>
                <a:schemeClr val="tx1">
                  <a:lumMod val="65000"/>
                  <a:lumOff val="35000"/>
                </a:schemeClr>
              </a:solidFill>
              <a:latin typeface="PragmaticaC" pitchFamily="50" charset="0"/>
            </a:endParaRPr>
          </a:p>
        </p:txBody>
      </p:sp>
      <p:sp>
        <p:nvSpPr>
          <p:cNvPr id="4" name="Объект 2"/>
          <p:cNvSpPr txBox="1">
            <a:spLocks/>
          </p:cNvSpPr>
          <p:nvPr/>
        </p:nvSpPr>
        <p:spPr>
          <a:xfrm>
            <a:off x="285720" y="1988840"/>
            <a:ext cx="8750776" cy="4752528"/>
          </a:xfrm>
          <a:prstGeom prst="rect">
            <a:avLst/>
          </a:prstGeom>
        </p:spPr>
        <p:txBody>
          <a:bodyPr vert="horz" lIns="91440" tIns="45720" rIns="91440" bIns="45720" numCol="1"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ru-RU" sz="4600" b="1" dirty="0" smtClean="0">
                <a:solidFill>
                  <a:prstClr val="black"/>
                </a:solidFill>
                <a:latin typeface="PragmaticaC" pitchFamily="50" charset="0"/>
              </a:rPr>
              <a:t>Страховые компании </a:t>
            </a:r>
          </a:p>
          <a:p>
            <a:r>
              <a:rPr lang="ru-RU" sz="4600" dirty="0" smtClean="0">
                <a:solidFill>
                  <a:prstClr val="black"/>
                </a:solidFill>
                <a:latin typeface="PragmaticaC" pitchFamily="50" charset="0"/>
              </a:rPr>
              <a:t>навязывание дополнительных услуг при заключении договора;</a:t>
            </a:r>
          </a:p>
          <a:p>
            <a:r>
              <a:rPr lang="ru-RU" sz="4600" dirty="0" smtClean="0">
                <a:solidFill>
                  <a:prstClr val="black"/>
                </a:solidFill>
                <a:latin typeface="PragmaticaC" pitchFamily="50" charset="0"/>
              </a:rPr>
              <a:t>отказ в заключении договора;</a:t>
            </a:r>
          </a:p>
          <a:p>
            <a:r>
              <a:rPr lang="ru-RU" sz="4600" dirty="0" smtClean="0">
                <a:solidFill>
                  <a:prstClr val="black"/>
                </a:solidFill>
                <a:latin typeface="PragmaticaC" pitchFamily="50" charset="0"/>
              </a:rPr>
              <a:t>отказ в выплате страхового возмещения;</a:t>
            </a:r>
          </a:p>
          <a:p>
            <a:r>
              <a:rPr lang="ru-RU" sz="4600" dirty="0" smtClean="0">
                <a:solidFill>
                  <a:prstClr val="black"/>
                </a:solidFill>
                <a:latin typeface="PragmaticaC" pitchFamily="50" charset="0"/>
              </a:rPr>
              <a:t>нарушение сроков выплаты страхового возмещения;</a:t>
            </a:r>
          </a:p>
          <a:p>
            <a:r>
              <a:rPr lang="ru-RU" sz="4600" dirty="0" smtClean="0">
                <a:solidFill>
                  <a:prstClr val="black"/>
                </a:solidFill>
                <a:latin typeface="PragmaticaC" pitchFamily="50" charset="0"/>
              </a:rPr>
              <a:t>несогласие с размером страхового возмещения. </a:t>
            </a:r>
          </a:p>
          <a:p>
            <a:endParaRPr lang="ru-RU" sz="4600" dirty="0" smtClean="0">
              <a:solidFill>
                <a:prstClr val="black"/>
              </a:solidFill>
              <a:latin typeface="PragmaticaC" pitchFamily="50" charset="0"/>
            </a:endParaRPr>
          </a:p>
          <a:p>
            <a:pPr marL="0" indent="0">
              <a:buFont typeface="Arial" pitchFamily="34" charset="0"/>
              <a:buNone/>
            </a:pPr>
            <a:endParaRPr lang="ru-RU" dirty="0">
              <a:solidFill>
                <a:prstClr val="black"/>
              </a:solidFill>
            </a:endParaRPr>
          </a:p>
        </p:txBody>
      </p:sp>
      <p:sp>
        <p:nvSpPr>
          <p:cNvPr id="3" name="Стрелка влево 2"/>
          <p:cNvSpPr/>
          <p:nvPr/>
        </p:nvSpPr>
        <p:spPr>
          <a:xfrm>
            <a:off x="5796136" y="980728"/>
            <a:ext cx="187220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2446250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TotalTime>
  <Words>3006</Words>
  <Application>Microsoft Office PowerPoint</Application>
  <PresentationFormat>Экран (4:3)</PresentationFormat>
  <Paragraphs>294</Paragraphs>
  <Slides>34</Slides>
  <Notes>3</Notes>
  <HiddenSlides>0</HiddenSlides>
  <MMClips>0</MMClips>
  <ScaleCrop>false</ScaleCrop>
  <HeadingPairs>
    <vt:vector size="4" baseType="variant">
      <vt:variant>
        <vt:lpstr>Тема</vt:lpstr>
      </vt:variant>
      <vt:variant>
        <vt:i4>8</vt:i4>
      </vt:variant>
      <vt:variant>
        <vt:lpstr>Заголовки слайдов</vt:lpstr>
      </vt:variant>
      <vt:variant>
        <vt:i4>34</vt:i4>
      </vt:variant>
    </vt:vector>
  </HeadingPairs>
  <TitlesOfParts>
    <vt:vector size="42" baseType="lpstr">
      <vt:lpstr>Тема Office</vt:lpstr>
      <vt:lpstr>2_Тема Office</vt:lpstr>
      <vt:lpstr>1_Тема Office</vt:lpstr>
      <vt:lpstr>3_Тема Office</vt:lpstr>
      <vt:lpstr>5_Тема Office</vt:lpstr>
      <vt:lpstr>6_Тема Office</vt:lpstr>
      <vt:lpstr>4_Тема Office</vt:lpstr>
      <vt:lpstr>7_Тема Office</vt:lpstr>
      <vt:lpstr>Презентация PowerPoint</vt:lpstr>
      <vt:lpstr>ЗАДАЧИ </vt:lpstr>
      <vt:lpstr>СОДЕРЖАНИЕ </vt:lpstr>
      <vt:lpstr>Презентация PowerPoint</vt:lpstr>
      <vt:lpstr>КУДА ОБРАЩАТЬСЯ, ЕСЛИ ПРАВА НАРУШАЮТ</vt:lpstr>
      <vt:lpstr>НАДЗОРНЫЕ ОРГАНЫ   </vt:lpstr>
      <vt:lpstr>ЦЕНТРАЛЬНЫЙ БАНК РОССИЙСКОЙ ФЕДЕРАЦИИ (БАНК РОССИИ) – ГЛАВНЫЙ РЕГУЛЯТОР ФИНАНСОВОЙ ДЕЯТЕЛЬНОСТИ  </vt:lpstr>
      <vt:lpstr>ЦЕНТРАЛЬНЫЙ БАНК РОССИЙСКОЙ ФЕДЕРАЦИИ (БАНК РОССИИ) – ГЛАВНЫЙ РЕГУЛЯТОР ФИНАНСОВОЙ ДЕЯТЕЛЬНОСТИ  </vt:lpstr>
      <vt:lpstr>ЦЕНТРАЛЬНЫЙ БАНК РОССИЙСКОЙ ФЕДЕРАЦИИ (БАНК РОССИИ) – ГЛАВНЫЙ РЕГУЛЯТОР ФИНАНСОВОЙ ДЕЯТЕЛЬНОСТИ  </vt:lpstr>
      <vt:lpstr>КАК НАПИСАТЬ ЖАЛОБУ В НАДЗОРНЫЕ ОРГАНЫ</vt:lpstr>
      <vt:lpstr>Презентация PowerPoint</vt:lpstr>
      <vt:lpstr>Презентация PowerPoint</vt:lpstr>
      <vt:lpstr>ПОТРЕБИТЕЛЬСКИЙ КРЕДИТ</vt:lpstr>
      <vt:lpstr>КРЕДИТНАЯ КАРТА</vt:lpstr>
      <vt:lpstr>МИКРОЗАЙМЫ     </vt:lpstr>
      <vt:lpstr>КАК ВЫБРАТЬ МФО? </vt:lpstr>
      <vt:lpstr>ИЗУЧИТЕ УСЛОВИЯ ДОГОВОРА ДО ПОДПИСАНИЯ</vt:lpstr>
      <vt:lpstr>ЗАЕМЩИК ИМЕЕТ ПРАВО </vt:lpstr>
      <vt:lpstr>ЗАЕМЩИК ИМЕЕТ ПРАВО </vt:lpstr>
      <vt:lpstr>БАНК НЕ ИМЕЕТ ПРАВА  </vt:lpstr>
      <vt:lpstr>Презентация PowerPoint</vt:lpstr>
      <vt:lpstr>БАНК НЕ ИМЕЕТ ПРАВА  </vt:lpstr>
      <vt:lpstr>ЧТО ДЕЛАТЬ, ЕСЛИ НЕТ ВОЗМОЖНОСТИ ВЫПЛАЧИВАТЬ КРЕДИТ ИЛИ ЗАЕМ? </vt:lpstr>
      <vt:lpstr>ЧТО ДЕЛАТЬ, ЕСЛИ НЕТ ВОЗМОЖНОСТИ ВЫПЛАЧИВАТЬ КРЕДИТ ИЛИ ЗАЕМ? </vt:lpstr>
      <vt:lpstr>ИПОТЕЧНЫЕ КАНИКУЛЫ  </vt:lpstr>
      <vt:lpstr>КУДА ОБРАТИТЬСЯ В СЛУЧАЕ НАРУШЕНИЯ ПРАВ ПРИ ВЗЯТИИ, ИСПОЛЬЗОВАНИИ И ВОЗВРАТЕ КРЕДИТА </vt:lpstr>
      <vt:lpstr>КОЛЛЕКТОРЫ  </vt:lpstr>
      <vt:lpstr>КУДА ОБРАТИТЬСЯ С ЖАЛОБОЙ НА КОЛЛЕКТОРОВ </vt:lpstr>
      <vt:lpstr>СТРАХОВАНИЕ </vt:lpstr>
      <vt:lpstr>КУДА ОБРАТИТЬСЯ В СЛУЧАЕ НАРУШЕНИЯ ПРАВ ВКЛАДЧИКОВ В БАНКЕ</vt:lpstr>
      <vt:lpstr>КАК ВЫБРАТЬ БАНК </vt:lpstr>
      <vt:lpstr>ПРАВА БАНКА В ОТНОШЕНИИ ВКЛАДОВ</vt:lpstr>
      <vt:lpstr>СТРАХОВАНИЕ ВКЛАДА </vt:lpstr>
      <vt:lpstr>ПРИЛОЖЕНИЕ.  ОСНОВНЫЕ НОРМАТИВНО-ПРАВОВЫЕ АКТЫ.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Vladimir Kalinin</cp:lastModifiedBy>
  <cp:revision>164</cp:revision>
  <dcterms:created xsi:type="dcterms:W3CDTF">2019-08-16T06:57:29Z</dcterms:created>
  <dcterms:modified xsi:type="dcterms:W3CDTF">2021-04-18T13:26:31Z</dcterms:modified>
</cp:coreProperties>
</file>